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59" r:id="rId5"/>
    <p:sldId id="294" r:id="rId6"/>
    <p:sldId id="295" r:id="rId7"/>
    <p:sldId id="296" r:id="rId8"/>
    <p:sldId id="262" r:id="rId9"/>
    <p:sldId id="260" r:id="rId10"/>
    <p:sldId id="261" r:id="rId11"/>
    <p:sldId id="263" r:id="rId12"/>
    <p:sldId id="264" r:id="rId13"/>
    <p:sldId id="297" r:id="rId14"/>
    <p:sldId id="298" r:id="rId15"/>
    <p:sldId id="299" r:id="rId16"/>
    <p:sldId id="300" r:id="rId17"/>
    <p:sldId id="301" r:id="rId18"/>
    <p:sldId id="30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7" r:id="rId40"/>
    <p:sldId id="285" r:id="rId41"/>
    <p:sldId id="286" r:id="rId42"/>
    <p:sldId id="288" r:id="rId43"/>
    <p:sldId id="289" r:id="rId44"/>
    <p:sldId id="290" r:id="rId45"/>
    <p:sldId id="291" r:id="rId46"/>
    <p:sldId id="292" r:id="rId47"/>
    <p:sldId id="30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F73B6-25A8-404A-A67C-6CAE346F3B74}" type="datetimeFigureOut">
              <a:rPr lang="en-IN" smtClean="0"/>
              <a:t>18-07-2021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61F55-6405-4722-A16B-6A6D7FA4DE4D}" type="slidenum">
              <a:rPr lang="en-IN" smtClean="0"/>
              <a:t>‹#›</a:t>
            </a:fld>
            <a:endParaRPr lang="en-IN"/>
          </a:p>
        </p:txBody>
      </p:sp>
    </p:spTree>
    <p:extLst>
      <p:ext uri="{BB962C8B-B14F-4D97-AF65-F5344CB8AC3E}">
        <p14:creationId xmlns:p14="http://schemas.microsoft.com/office/powerpoint/2010/main" val="2137730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7/18/2021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7/18/2021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7/18/2021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7/18/2021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7/18/2021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B80F-68F3-4433-807E-3615AB0C8F8B}"/>
              </a:ext>
            </a:extLst>
          </p:cNvPr>
          <p:cNvSpPr>
            <a:spLocks noGrp="1"/>
          </p:cNvSpPr>
          <p:nvPr>
            <p:ph type="ctrTitle"/>
          </p:nvPr>
        </p:nvSpPr>
        <p:spPr>
          <a:xfrm>
            <a:off x="1331650" y="341074"/>
            <a:ext cx="9824030" cy="1017209"/>
          </a:xfrm>
        </p:spPr>
        <p:txBody>
          <a:bodyPr>
            <a:normAutofit fontScale="90000"/>
          </a:bodyPr>
          <a:lstStyle/>
          <a:p>
            <a:r>
              <a:rPr lang="en-US" dirty="0"/>
              <a:t>               </a:t>
            </a:r>
            <a:r>
              <a:rPr lang="en-US" sz="4900" b="1" dirty="0"/>
              <a:t>COLLEGE ERP</a:t>
            </a:r>
            <a:endParaRPr lang="en-IN" sz="4900" b="1" dirty="0"/>
          </a:p>
        </p:txBody>
      </p:sp>
      <p:sp>
        <p:nvSpPr>
          <p:cNvPr id="3" name="Subtitle 2">
            <a:extLst>
              <a:ext uri="{FF2B5EF4-FFF2-40B4-BE49-F238E27FC236}">
                <a16:creationId xmlns:a16="http://schemas.microsoft.com/office/drawing/2014/main" id="{9008CE88-4FAC-4368-8D70-CA3541828414}"/>
              </a:ext>
            </a:extLst>
          </p:cNvPr>
          <p:cNvSpPr>
            <a:spLocks noGrp="1"/>
          </p:cNvSpPr>
          <p:nvPr>
            <p:ph type="subTitle" idx="1"/>
          </p:nvPr>
        </p:nvSpPr>
        <p:spPr>
          <a:xfrm>
            <a:off x="1066800" y="4446741"/>
            <a:ext cx="10058400" cy="1838649"/>
          </a:xfrm>
        </p:spPr>
        <p:txBody>
          <a:bodyPr>
            <a:normAutofit fontScale="47500" lnSpcReduction="20000"/>
          </a:bodyPr>
          <a:lstStyle/>
          <a:p>
            <a:pPr>
              <a:lnSpc>
                <a:spcPct val="100000"/>
              </a:lnSpc>
            </a:pPr>
            <a:r>
              <a:rPr lang="en-US" b="1" u="sng" dirty="0"/>
              <a:t>PROJECT SUBMITTED BY:</a:t>
            </a:r>
          </a:p>
          <a:p>
            <a:pPr>
              <a:lnSpc>
                <a:spcPct val="100000"/>
              </a:lnSpc>
            </a:pPr>
            <a:r>
              <a:rPr lang="en-US" b="1" dirty="0"/>
              <a:t>Name: S.SUDHARSHAN</a:t>
            </a:r>
          </a:p>
          <a:p>
            <a:pPr>
              <a:lnSpc>
                <a:spcPct val="100000"/>
              </a:lnSpc>
            </a:pPr>
            <a:r>
              <a:rPr lang="en-US" b="1" dirty="0"/>
              <a:t>REGISTER NO: 112418621337</a:t>
            </a:r>
          </a:p>
          <a:p>
            <a:pPr>
              <a:lnSpc>
                <a:spcPct val="100000"/>
              </a:lnSpc>
            </a:pPr>
            <a:r>
              <a:rPr lang="en-US" b="1" dirty="0"/>
              <a:t>DEPARTMENT: MCA</a:t>
            </a:r>
          </a:p>
          <a:p>
            <a:pPr>
              <a:lnSpc>
                <a:spcPct val="100000"/>
              </a:lnSpc>
            </a:pPr>
            <a:r>
              <a:rPr lang="en-IN" b="1" dirty="0"/>
              <a:t>COLLEGE: SRI VENKATESWARA COLLEGE OF ENGINEERING AND TECHNOLOGY</a:t>
            </a:r>
          </a:p>
          <a:p>
            <a:pPr>
              <a:lnSpc>
                <a:spcPct val="100000"/>
              </a:lnSpc>
            </a:pPr>
            <a:r>
              <a:rPr lang="en-IN" b="1" dirty="0"/>
              <a:t>UNIVERSITY: ANNA UNIVERSITY</a:t>
            </a:r>
          </a:p>
        </p:txBody>
      </p:sp>
      <p:pic>
        <p:nvPicPr>
          <p:cNvPr id="5" name="Picture 4">
            <a:extLst>
              <a:ext uri="{FF2B5EF4-FFF2-40B4-BE49-F238E27FC236}">
                <a16:creationId xmlns:a16="http://schemas.microsoft.com/office/drawing/2014/main" id="{8D2AA66D-1FF3-4A82-87C0-91E76484AC2D}"/>
              </a:ext>
            </a:extLst>
          </p:cNvPr>
          <p:cNvPicPr>
            <a:picLocks noChangeAspect="1"/>
          </p:cNvPicPr>
          <p:nvPr/>
        </p:nvPicPr>
        <p:blipFill>
          <a:blip r:embed="rId2"/>
          <a:stretch>
            <a:fillRect/>
          </a:stretch>
        </p:blipFill>
        <p:spPr>
          <a:xfrm>
            <a:off x="1097280" y="1803382"/>
            <a:ext cx="10058400" cy="2198259"/>
          </a:xfrm>
          <a:prstGeom prst="rect">
            <a:avLst/>
          </a:prstGeom>
        </p:spPr>
      </p:pic>
    </p:spTree>
    <p:extLst>
      <p:ext uri="{BB962C8B-B14F-4D97-AF65-F5344CB8AC3E}">
        <p14:creationId xmlns:p14="http://schemas.microsoft.com/office/powerpoint/2010/main" val="157297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9FB4-D48A-44BD-9931-22F8AFBB8172}"/>
              </a:ext>
            </a:extLst>
          </p:cNvPr>
          <p:cNvSpPr txBox="1"/>
          <p:nvPr/>
        </p:nvSpPr>
        <p:spPr>
          <a:xfrm>
            <a:off x="4018625" y="457854"/>
            <a:ext cx="3719744" cy="369332"/>
          </a:xfrm>
          <a:prstGeom prst="rect">
            <a:avLst/>
          </a:prstGeom>
          <a:noFill/>
        </p:spPr>
        <p:txBody>
          <a:bodyPr wrap="square" rtlCol="0">
            <a:spAutoFit/>
          </a:bodyPr>
          <a:lstStyle/>
          <a:p>
            <a:r>
              <a:rPr lang="en-US" b="1" dirty="0"/>
              <a:t>SOFTWARE QUALITY ATTRIBUTES</a:t>
            </a:r>
            <a:endParaRPr lang="en-IN" b="1" dirty="0"/>
          </a:p>
        </p:txBody>
      </p:sp>
      <p:sp>
        <p:nvSpPr>
          <p:cNvPr id="3" name="TextBox 2">
            <a:extLst>
              <a:ext uri="{FF2B5EF4-FFF2-40B4-BE49-F238E27FC236}">
                <a16:creationId xmlns:a16="http://schemas.microsoft.com/office/drawing/2014/main" id="{1EDD4ED1-5BF7-4E15-B52F-4DAE86133E7B}"/>
              </a:ext>
            </a:extLst>
          </p:cNvPr>
          <p:cNvSpPr txBox="1"/>
          <p:nvPr/>
        </p:nvSpPr>
        <p:spPr>
          <a:xfrm>
            <a:off x="2004873" y="5189908"/>
            <a:ext cx="8862875" cy="10284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Availability: User can view their information to keep track regularly.</a:t>
            </a:r>
          </a:p>
          <a:p>
            <a:pPr marL="285750" indent="-285750">
              <a:lnSpc>
                <a:spcPct val="150000"/>
              </a:lnSpc>
              <a:buFont typeface="Wingdings" panose="05000000000000000000" pitchFamily="2" charset="2"/>
              <a:buChar char="Ø"/>
            </a:pPr>
            <a:r>
              <a:rPr lang="en-US" sz="1400" dirty="0"/>
              <a:t>Correctness: Information about attendance and marks must be correct to not feed wrong information to the users.</a:t>
            </a:r>
          </a:p>
          <a:p>
            <a:pPr marL="285750" indent="-285750">
              <a:lnSpc>
                <a:spcPct val="150000"/>
              </a:lnSpc>
              <a:buFont typeface="Wingdings" panose="05000000000000000000" pitchFamily="2" charset="2"/>
              <a:buChar char="Ø"/>
            </a:pPr>
            <a:r>
              <a:rPr lang="en-US" sz="1400" dirty="0"/>
              <a:t>Portability: Portable to all platforms, user experience must be optimal.</a:t>
            </a:r>
            <a:endParaRPr lang="en-IN" sz="1400" dirty="0"/>
          </a:p>
        </p:txBody>
      </p:sp>
      <p:pic>
        <p:nvPicPr>
          <p:cNvPr id="5" name="Picture 4">
            <a:extLst>
              <a:ext uri="{FF2B5EF4-FFF2-40B4-BE49-F238E27FC236}">
                <a16:creationId xmlns:a16="http://schemas.microsoft.com/office/drawing/2014/main" id="{EA78AD35-3253-4E60-B204-1369BCF60ECE}"/>
              </a:ext>
            </a:extLst>
          </p:cNvPr>
          <p:cNvPicPr>
            <a:picLocks noChangeAspect="1"/>
          </p:cNvPicPr>
          <p:nvPr/>
        </p:nvPicPr>
        <p:blipFill>
          <a:blip r:embed="rId2"/>
          <a:stretch>
            <a:fillRect/>
          </a:stretch>
        </p:blipFill>
        <p:spPr>
          <a:xfrm>
            <a:off x="1893811" y="1081109"/>
            <a:ext cx="8404378" cy="3854876"/>
          </a:xfrm>
          <a:prstGeom prst="rect">
            <a:avLst/>
          </a:prstGeom>
        </p:spPr>
      </p:pic>
    </p:spTree>
    <p:extLst>
      <p:ext uri="{BB962C8B-B14F-4D97-AF65-F5344CB8AC3E}">
        <p14:creationId xmlns:p14="http://schemas.microsoft.com/office/powerpoint/2010/main" val="25976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76699-3ED0-43F1-A5FA-274572BB9634}"/>
              </a:ext>
            </a:extLst>
          </p:cNvPr>
          <p:cNvSpPr txBox="1"/>
          <p:nvPr/>
        </p:nvSpPr>
        <p:spPr>
          <a:xfrm>
            <a:off x="4596414" y="431781"/>
            <a:ext cx="3151573" cy="369332"/>
          </a:xfrm>
          <a:prstGeom prst="rect">
            <a:avLst/>
          </a:prstGeom>
          <a:noFill/>
        </p:spPr>
        <p:txBody>
          <a:bodyPr wrap="square" rtlCol="0">
            <a:spAutoFit/>
          </a:bodyPr>
          <a:lstStyle/>
          <a:p>
            <a:r>
              <a:rPr lang="en-US" dirty="0"/>
              <a:t>         </a:t>
            </a:r>
            <a:r>
              <a:rPr lang="en-US" b="1" dirty="0"/>
              <a:t>SYSTEM DESIGN </a:t>
            </a:r>
            <a:endParaRPr lang="en-IN" b="1" dirty="0"/>
          </a:p>
        </p:txBody>
      </p:sp>
      <p:sp>
        <p:nvSpPr>
          <p:cNvPr id="4" name="AutoShape 2">
            <a:extLst>
              <a:ext uri="{FF2B5EF4-FFF2-40B4-BE49-F238E27FC236}">
                <a16:creationId xmlns:a16="http://schemas.microsoft.com/office/drawing/2014/main" id="{CC7D39CC-F9E7-4557-AE05-1186B6D2A482}"/>
              </a:ext>
            </a:extLst>
          </p:cNvPr>
          <p:cNvSpPr>
            <a:spLocks noChangeAspect="1" noChangeArrowheads="1"/>
          </p:cNvSpPr>
          <p:nvPr/>
        </p:nvSpPr>
        <p:spPr bwMode="auto">
          <a:xfrm>
            <a:off x="3757613" y="1657350"/>
            <a:ext cx="4676775"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4813C4B8-694A-410D-ADA1-136C06B3C5F8}"/>
              </a:ext>
            </a:extLst>
          </p:cNvPr>
          <p:cNvSpPr>
            <a:spLocks noChangeAspect="1" noChangeArrowheads="1"/>
          </p:cNvSpPr>
          <p:nvPr/>
        </p:nvSpPr>
        <p:spPr bwMode="auto">
          <a:xfrm>
            <a:off x="3757613" y="1694286"/>
            <a:ext cx="4829176" cy="36587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372E944-2570-464F-B4E3-D41423EF44E1}"/>
              </a:ext>
            </a:extLst>
          </p:cNvPr>
          <p:cNvPicPr>
            <a:picLocks noChangeAspect="1"/>
          </p:cNvPicPr>
          <p:nvPr/>
        </p:nvPicPr>
        <p:blipFill>
          <a:blip r:embed="rId2"/>
          <a:stretch>
            <a:fillRect/>
          </a:stretch>
        </p:blipFill>
        <p:spPr>
          <a:xfrm>
            <a:off x="2900210" y="1077960"/>
            <a:ext cx="6391579" cy="4891416"/>
          </a:xfrm>
          <a:prstGeom prst="rect">
            <a:avLst/>
          </a:prstGeom>
        </p:spPr>
      </p:pic>
    </p:spTree>
    <p:extLst>
      <p:ext uri="{BB962C8B-B14F-4D97-AF65-F5344CB8AC3E}">
        <p14:creationId xmlns:p14="http://schemas.microsoft.com/office/powerpoint/2010/main" val="103769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E72E-61DE-4347-8B3E-019E46CAAA6F}"/>
              </a:ext>
            </a:extLst>
          </p:cNvPr>
          <p:cNvSpPr txBox="1"/>
          <p:nvPr/>
        </p:nvSpPr>
        <p:spPr>
          <a:xfrm>
            <a:off x="3293254" y="487591"/>
            <a:ext cx="5654351" cy="369332"/>
          </a:xfrm>
          <a:prstGeom prst="rect">
            <a:avLst/>
          </a:prstGeom>
          <a:noFill/>
        </p:spPr>
        <p:txBody>
          <a:bodyPr wrap="square" rtlCol="0">
            <a:spAutoFit/>
          </a:bodyPr>
          <a:lstStyle/>
          <a:p>
            <a:r>
              <a:rPr lang="en-US" dirty="0"/>
              <a:t>                 </a:t>
            </a:r>
            <a:r>
              <a:rPr lang="en-US" b="1" dirty="0"/>
              <a:t>USE CASE DIAGRAM OF COLLEGE ERP</a:t>
            </a:r>
            <a:endParaRPr lang="en-IN" b="1" dirty="0"/>
          </a:p>
        </p:txBody>
      </p:sp>
      <p:pic>
        <p:nvPicPr>
          <p:cNvPr id="4" name="Picture 3">
            <a:extLst>
              <a:ext uri="{FF2B5EF4-FFF2-40B4-BE49-F238E27FC236}">
                <a16:creationId xmlns:a16="http://schemas.microsoft.com/office/drawing/2014/main" id="{7331A876-EBC0-4E40-B579-123C41502F06}"/>
              </a:ext>
            </a:extLst>
          </p:cNvPr>
          <p:cNvPicPr>
            <a:picLocks noChangeAspect="1"/>
          </p:cNvPicPr>
          <p:nvPr/>
        </p:nvPicPr>
        <p:blipFill>
          <a:blip r:embed="rId2"/>
          <a:stretch>
            <a:fillRect/>
          </a:stretch>
        </p:blipFill>
        <p:spPr>
          <a:xfrm>
            <a:off x="3293254" y="1395541"/>
            <a:ext cx="5320250" cy="4790202"/>
          </a:xfrm>
          <a:prstGeom prst="rect">
            <a:avLst/>
          </a:prstGeom>
        </p:spPr>
      </p:pic>
    </p:spTree>
    <p:extLst>
      <p:ext uri="{BB962C8B-B14F-4D97-AF65-F5344CB8AC3E}">
        <p14:creationId xmlns:p14="http://schemas.microsoft.com/office/powerpoint/2010/main" val="118665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1D6C1A-B542-4F26-9D70-413B649CB1CE}"/>
              </a:ext>
            </a:extLst>
          </p:cNvPr>
          <p:cNvSpPr txBox="1"/>
          <p:nvPr/>
        </p:nvSpPr>
        <p:spPr>
          <a:xfrm>
            <a:off x="4793942" y="452761"/>
            <a:ext cx="3266982" cy="369332"/>
          </a:xfrm>
          <a:prstGeom prst="rect">
            <a:avLst/>
          </a:prstGeom>
          <a:noFill/>
        </p:spPr>
        <p:txBody>
          <a:bodyPr wrap="square" rtlCol="0">
            <a:spAutoFit/>
          </a:bodyPr>
          <a:lstStyle/>
          <a:p>
            <a:r>
              <a:rPr lang="en-US" b="1" dirty="0"/>
              <a:t>ARCHITECTURAL DESIGN</a:t>
            </a:r>
            <a:endParaRPr lang="en-IN" b="1" dirty="0"/>
          </a:p>
        </p:txBody>
      </p:sp>
      <p:sp>
        <p:nvSpPr>
          <p:cNvPr id="3" name="TextBox 2">
            <a:extLst>
              <a:ext uri="{FF2B5EF4-FFF2-40B4-BE49-F238E27FC236}">
                <a16:creationId xmlns:a16="http://schemas.microsoft.com/office/drawing/2014/main" id="{969EF386-FC4A-4147-89A5-17EAAC407555}"/>
              </a:ext>
            </a:extLst>
          </p:cNvPr>
          <p:cNvSpPr txBox="1"/>
          <p:nvPr/>
        </p:nvSpPr>
        <p:spPr>
          <a:xfrm>
            <a:off x="878889" y="3684233"/>
            <a:ext cx="9703293"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 ERP software requires the architectural design to represent the design of the software.</a:t>
            </a:r>
          </a:p>
          <a:p>
            <a:pPr marL="285750" indent="-285750">
              <a:lnSpc>
                <a:spcPct val="150000"/>
              </a:lnSpc>
              <a:buFont typeface="Wingdings" panose="05000000000000000000" pitchFamily="2" charset="2"/>
              <a:buChar char="Ø"/>
            </a:pPr>
            <a:r>
              <a:rPr lang="en-US" sz="1400" dirty="0"/>
              <a:t>We define a collection of hardware and software components and their interfaces to establish the </a:t>
            </a:r>
            <a:r>
              <a:rPr lang="en-IN" sz="1400" dirty="0"/>
              <a:t>framework for the development of this software.</a:t>
            </a:r>
          </a:p>
          <a:p>
            <a:pPr marL="285750" indent="-285750">
              <a:lnSpc>
                <a:spcPct val="150000"/>
              </a:lnSpc>
              <a:buFont typeface="Wingdings" panose="05000000000000000000" pitchFamily="2" charset="2"/>
              <a:buChar char="Ø"/>
            </a:pPr>
            <a:r>
              <a:rPr lang="en-IN" sz="1400" dirty="0"/>
              <a:t>There exists a number of components of the system which are integrated to form a system.</a:t>
            </a:r>
          </a:p>
          <a:p>
            <a:pPr marL="285750" indent="-285750">
              <a:lnSpc>
                <a:spcPct val="150000"/>
              </a:lnSpc>
              <a:buFont typeface="Wingdings" panose="05000000000000000000" pitchFamily="2" charset="2"/>
              <a:buChar char="Ø"/>
            </a:pPr>
            <a:r>
              <a:rPr lang="en-IN" sz="1400" dirty="0"/>
              <a:t>The set of connectors will help in coordination, communication, and cooperation between the components. The ERP software is built for a computer-based system.</a:t>
            </a:r>
          </a:p>
          <a:p>
            <a:pPr marL="285750" indent="-285750">
              <a:lnSpc>
                <a:spcPct val="150000"/>
              </a:lnSpc>
              <a:buFont typeface="Wingdings" panose="05000000000000000000" pitchFamily="2" charset="2"/>
              <a:buChar char="Ø"/>
            </a:pPr>
            <a:r>
              <a:rPr lang="en-IN" sz="1400" dirty="0"/>
              <a:t>It exhibits the data-centric style of architecture.</a:t>
            </a:r>
            <a:endParaRPr lang="en-US" sz="1400" dirty="0"/>
          </a:p>
        </p:txBody>
      </p:sp>
      <p:pic>
        <p:nvPicPr>
          <p:cNvPr id="5" name="Picture 4">
            <a:extLst>
              <a:ext uri="{FF2B5EF4-FFF2-40B4-BE49-F238E27FC236}">
                <a16:creationId xmlns:a16="http://schemas.microsoft.com/office/drawing/2014/main" id="{2D7BFD5A-35B5-4F38-94AA-3D42123CE6A8}"/>
              </a:ext>
            </a:extLst>
          </p:cNvPr>
          <p:cNvPicPr>
            <a:picLocks noChangeAspect="1"/>
          </p:cNvPicPr>
          <p:nvPr/>
        </p:nvPicPr>
        <p:blipFill>
          <a:blip r:embed="rId2"/>
          <a:stretch>
            <a:fillRect/>
          </a:stretch>
        </p:blipFill>
        <p:spPr>
          <a:xfrm>
            <a:off x="1244353" y="1164939"/>
            <a:ext cx="9703293" cy="2008828"/>
          </a:xfrm>
          <a:prstGeom prst="rect">
            <a:avLst/>
          </a:prstGeom>
        </p:spPr>
      </p:pic>
    </p:spTree>
    <p:extLst>
      <p:ext uri="{BB962C8B-B14F-4D97-AF65-F5344CB8AC3E}">
        <p14:creationId xmlns:p14="http://schemas.microsoft.com/office/powerpoint/2010/main" val="318382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7AFFC-9892-4849-8B20-57A9C6BF92B3}"/>
              </a:ext>
            </a:extLst>
          </p:cNvPr>
          <p:cNvSpPr txBox="1"/>
          <p:nvPr/>
        </p:nvSpPr>
        <p:spPr>
          <a:xfrm>
            <a:off x="4909352" y="346228"/>
            <a:ext cx="3773010" cy="369332"/>
          </a:xfrm>
          <a:prstGeom prst="rect">
            <a:avLst/>
          </a:prstGeom>
          <a:noFill/>
        </p:spPr>
        <p:txBody>
          <a:bodyPr wrap="square" rtlCol="0">
            <a:spAutoFit/>
          </a:bodyPr>
          <a:lstStyle/>
          <a:p>
            <a:r>
              <a:rPr lang="en-US" b="1" dirty="0"/>
              <a:t>ARCHITECTURAL STYLE</a:t>
            </a:r>
            <a:endParaRPr lang="en-IN" b="1" dirty="0"/>
          </a:p>
        </p:txBody>
      </p:sp>
      <p:sp>
        <p:nvSpPr>
          <p:cNvPr id="3" name="TextBox 2">
            <a:extLst>
              <a:ext uri="{FF2B5EF4-FFF2-40B4-BE49-F238E27FC236}">
                <a16:creationId xmlns:a16="http://schemas.microsoft.com/office/drawing/2014/main" id="{2D14CBAA-C459-45A9-8F6D-7ED6B51B1D92}"/>
              </a:ext>
            </a:extLst>
          </p:cNvPr>
          <p:cNvSpPr txBox="1"/>
          <p:nvPr/>
        </p:nvSpPr>
        <p:spPr>
          <a:xfrm>
            <a:off x="1044603" y="3969331"/>
            <a:ext cx="10102789" cy="19979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In College </a:t>
            </a:r>
            <a:r>
              <a:rPr lang="en-US" sz="1400" dirty="0" err="1"/>
              <a:t>Erp</a:t>
            </a:r>
            <a:r>
              <a:rPr lang="en-US" sz="1400" dirty="0"/>
              <a:t> software, the database stores the data of all the students and faculties and the stored data is updated, added, deleted or modified.</a:t>
            </a:r>
          </a:p>
          <a:p>
            <a:pPr marL="285750" indent="-285750">
              <a:lnSpc>
                <a:spcPct val="150000"/>
              </a:lnSpc>
              <a:buFont typeface="Wingdings" panose="05000000000000000000" pitchFamily="2" charset="2"/>
              <a:buChar char="Ø"/>
            </a:pPr>
            <a:r>
              <a:rPr lang="en-US" sz="1400" dirty="0"/>
              <a:t>So, it exhibits the data centric architectural style.</a:t>
            </a:r>
          </a:p>
          <a:p>
            <a:pPr marL="285750" indent="-285750">
              <a:lnSpc>
                <a:spcPct val="150000"/>
              </a:lnSpc>
              <a:buFont typeface="Wingdings" panose="05000000000000000000" pitchFamily="2" charset="2"/>
              <a:buChar char="Ø"/>
            </a:pPr>
            <a:r>
              <a:rPr lang="en-US" sz="1400" dirty="0"/>
              <a:t>In this architecture different components communicate with the shared data repository.</a:t>
            </a:r>
          </a:p>
          <a:p>
            <a:pPr marL="285750" indent="-285750">
              <a:lnSpc>
                <a:spcPct val="150000"/>
              </a:lnSpc>
              <a:buFont typeface="Wingdings" panose="05000000000000000000" pitchFamily="2" charset="2"/>
              <a:buChar char="Ø"/>
            </a:pPr>
            <a:r>
              <a:rPr lang="en-US" sz="1400" dirty="0"/>
              <a:t>The components access a shared data structure and are relatively independent.</a:t>
            </a:r>
          </a:p>
          <a:p>
            <a:pPr marL="285750" indent="-285750">
              <a:lnSpc>
                <a:spcPct val="150000"/>
              </a:lnSpc>
              <a:buFont typeface="Wingdings" panose="05000000000000000000" pitchFamily="2" charset="2"/>
              <a:buChar char="Ø"/>
            </a:pPr>
            <a:r>
              <a:rPr lang="en-US" sz="1400" dirty="0"/>
              <a:t>The components are: central data, data accessors, interface</a:t>
            </a:r>
            <a:endParaRPr lang="en-IN" sz="1400" dirty="0"/>
          </a:p>
        </p:txBody>
      </p:sp>
      <p:pic>
        <p:nvPicPr>
          <p:cNvPr id="5" name="Picture 4">
            <a:extLst>
              <a:ext uri="{FF2B5EF4-FFF2-40B4-BE49-F238E27FC236}">
                <a16:creationId xmlns:a16="http://schemas.microsoft.com/office/drawing/2014/main" id="{6F2A7A9A-B834-4D2F-9E09-72A30CBA9E61}"/>
              </a:ext>
            </a:extLst>
          </p:cNvPr>
          <p:cNvPicPr>
            <a:picLocks noChangeAspect="1"/>
          </p:cNvPicPr>
          <p:nvPr/>
        </p:nvPicPr>
        <p:blipFill>
          <a:blip r:embed="rId2"/>
          <a:stretch>
            <a:fillRect/>
          </a:stretch>
        </p:blipFill>
        <p:spPr>
          <a:xfrm>
            <a:off x="4318714" y="913414"/>
            <a:ext cx="3554569" cy="2273121"/>
          </a:xfrm>
          <a:prstGeom prst="rect">
            <a:avLst/>
          </a:prstGeom>
        </p:spPr>
      </p:pic>
      <p:sp>
        <p:nvSpPr>
          <p:cNvPr id="6" name="TextBox 5">
            <a:extLst>
              <a:ext uri="{FF2B5EF4-FFF2-40B4-BE49-F238E27FC236}">
                <a16:creationId xmlns:a16="http://schemas.microsoft.com/office/drawing/2014/main" id="{71EA34F7-81D9-4AEF-BAFB-F8AFEB7DE653}"/>
              </a:ext>
            </a:extLst>
          </p:cNvPr>
          <p:cNvSpPr txBox="1"/>
          <p:nvPr/>
        </p:nvSpPr>
        <p:spPr>
          <a:xfrm>
            <a:off x="4811697" y="3384389"/>
            <a:ext cx="3968319" cy="307777"/>
          </a:xfrm>
          <a:prstGeom prst="rect">
            <a:avLst/>
          </a:prstGeom>
          <a:noFill/>
        </p:spPr>
        <p:txBody>
          <a:bodyPr wrap="square" rtlCol="0">
            <a:spAutoFit/>
          </a:bodyPr>
          <a:lstStyle/>
          <a:p>
            <a:r>
              <a:rPr lang="en-US" sz="1400" b="1" dirty="0"/>
              <a:t>Data Centric Architectural Style</a:t>
            </a:r>
            <a:endParaRPr lang="en-IN" sz="1400" b="1" dirty="0"/>
          </a:p>
        </p:txBody>
      </p:sp>
    </p:spTree>
    <p:extLst>
      <p:ext uri="{BB962C8B-B14F-4D97-AF65-F5344CB8AC3E}">
        <p14:creationId xmlns:p14="http://schemas.microsoft.com/office/powerpoint/2010/main" val="969570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7740C-B504-4881-B057-763DEB57DE11}"/>
              </a:ext>
            </a:extLst>
          </p:cNvPr>
          <p:cNvSpPr txBox="1"/>
          <p:nvPr/>
        </p:nvSpPr>
        <p:spPr>
          <a:xfrm>
            <a:off x="5122416" y="239697"/>
            <a:ext cx="3497802" cy="369332"/>
          </a:xfrm>
          <a:prstGeom prst="rect">
            <a:avLst/>
          </a:prstGeom>
          <a:noFill/>
        </p:spPr>
        <p:txBody>
          <a:bodyPr wrap="square" rtlCol="0">
            <a:spAutoFit/>
          </a:bodyPr>
          <a:lstStyle/>
          <a:p>
            <a:r>
              <a:rPr lang="en-US" b="1" dirty="0"/>
              <a:t>ARCHITECTURE MODEL</a:t>
            </a:r>
            <a:endParaRPr lang="en-IN" b="1" dirty="0"/>
          </a:p>
        </p:txBody>
      </p:sp>
      <p:sp>
        <p:nvSpPr>
          <p:cNvPr id="3" name="TextBox 2">
            <a:extLst>
              <a:ext uri="{FF2B5EF4-FFF2-40B4-BE49-F238E27FC236}">
                <a16:creationId xmlns:a16="http://schemas.microsoft.com/office/drawing/2014/main" id="{214BF853-297B-49FE-BAB1-72ED870A8D03}"/>
              </a:ext>
            </a:extLst>
          </p:cNvPr>
          <p:cNvSpPr txBox="1"/>
          <p:nvPr/>
        </p:nvSpPr>
        <p:spPr>
          <a:xfrm>
            <a:off x="1754819" y="3573262"/>
            <a:ext cx="8682361"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There are 3 major categories in which the whole architecture is divided.</a:t>
            </a:r>
          </a:p>
          <a:p>
            <a:pPr marL="285750" indent="-285750">
              <a:lnSpc>
                <a:spcPct val="150000"/>
              </a:lnSpc>
              <a:buFont typeface="Wingdings" panose="05000000000000000000" pitchFamily="2" charset="2"/>
              <a:buChar char="Ø"/>
            </a:pPr>
            <a:r>
              <a:rPr lang="en-US" sz="1400" dirty="0"/>
              <a:t>These are administrators, staff, and students.</a:t>
            </a:r>
          </a:p>
          <a:p>
            <a:pPr marL="285750" indent="-285750">
              <a:lnSpc>
                <a:spcPct val="150000"/>
              </a:lnSpc>
              <a:buFont typeface="Wingdings" panose="05000000000000000000" pitchFamily="2" charset="2"/>
              <a:buChar char="Ø"/>
            </a:pPr>
            <a:r>
              <a:rPr lang="en-US" sz="1400" dirty="0"/>
              <a:t>The admin roles are user management, staff management, student management, staff attendance.</a:t>
            </a:r>
          </a:p>
          <a:p>
            <a:pPr marL="285750" indent="-285750">
              <a:lnSpc>
                <a:spcPct val="150000"/>
              </a:lnSpc>
              <a:buFont typeface="Wingdings" panose="05000000000000000000" pitchFamily="2" charset="2"/>
              <a:buChar char="Ø"/>
            </a:pPr>
            <a:r>
              <a:rPr lang="en-US" sz="1400" dirty="0"/>
              <a:t>Staff and admin performs some common functions like leave management, time table management, exam management.</a:t>
            </a:r>
          </a:p>
          <a:p>
            <a:pPr marL="285750" indent="-285750">
              <a:lnSpc>
                <a:spcPct val="150000"/>
              </a:lnSpc>
              <a:buFont typeface="Wingdings" panose="05000000000000000000" pitchFamily="2" charset="2"/>
              <a:buChar char="Ø"/>
            </a:pPr>
            <a:r>
              <a:rPr lang="en-US" sz="1400" dirty="0"/>
              <a:t>The role of staff includes attendance entering, student examination management, time table management, leave management.</a:t>
            </a:r>
          </a:p>
          <a:p>
            <a:pPr marL="285750" indent="-285750">
              <a:lnSpc>
                <a:spcPct val="150000"/>
              </a:lnSpc>
              <a:buFont typeface="Wingdings" panose="05000000000000000000" pitchFamily="2" charset="2"/>
              <a:buChar char="Ø"/>
            </a:pPr>
            <a:r>
              <a:rPr lang="en-US" sz="1400" dirty="0"/>
              <a:t>While the roles of students are profile viewing, view their attendance, and view academic time table.</a:t>
            </a:r>
            <a:endParaRPr lang="en-IN" sz="1400" dirty="0"/>
          </a:p>
        </p:txBody>
      </p:sp>
      <p:pic>
        <p:nvPicPr>
          <p:cNvPr id="5" name="Picture 4">
            <a:extLst>
              <a:ext uri="{FF2B5EF4-FFF2-40B4-BE49-F238E27FC236}">
                <a16:creationId xmlns:a16="http://schemas.microsoft.com/office/drawing/2014/main" id="{5440E8D6-A929-42CE-9F8A-1CA746F19876}"/>
              </a:ext>
            </a:extLst>
          </p:cNvPr>
          <p:cNvPicPr>
            <a:picLocks noChangeAspect="1"/>
          </p:cNvPicPr>
          <p:nvPr/>
        </p:nvPicPr>
        <p:blipFill>
          <a:blip r:embed="rId2"/>
          <a:stretch>
            <a:fillRect/>
          </a:stretch>
        </p:blipFill>
        <p:spPr>
          <a:xfrm>
            <a:off x="3533313" y="735535"/>
            <a:ext cx="5350692" cy="2711220"/>
          </a:xfrm>
          <a:prstGeom prst="rect">
            <a:avLst/>
          </a:prstGeom>
        </p:spPr>
      </p:pic>
    </p:spTree>
    <p:extLst>
      <p:ext uri="{BB962C8B-B14F-4D97-AF65-F5344CB8AC3E}">
        <p14:creationId xmlns:p14="http://schemas.microsoft.com/office/powerpoint/2010/main" val="217787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C5190-BBE5-49CB-A6C7-0918C8E47700}"/>
              </a:ext>
            </a:extLst>
          </p:cNvPr>
          <p:cNvSpPr txBox="1"/>
          <p:nvPr/>
        </p:nvSpPr>
        <p:spPr>
          <a:xfrm>
            <a:off x="1198486" y="3950563"/>
            <a:ext cx="9579006" cy="16747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Generalizing E-college architecture is 3 tiers.</a:t>
            </a:r>
          </a:p>
          <a:p>
            <a:pPr marL="285750" indent="-285750">
              <a:lnSpc>
                <a:spcPct val="150000"/>
              </a:lnSpc>
              <a:buFont typeface="Wingdings" panose="05000000000000000000" pitchFamily="2" charset="2"/>
              <a:buChar char="Ø"/>
            </a:pPr>
            <a:r>
              <a:rPr lang="en-US" sz="1400" dirty="0"/>
              <a:t>The 3 tiers comprise the presentation layer, application logic layer, and data layer.</a:t>
            </a:r>
          </a:p>
          <a:p>
            <a:pPr marL="285750" indent="-285750">
              <a:lnSpc>
                <a:spcPct val="150000"/>
              </a:lnSpc>
              <a:buFont typeface="Wingdings" panose="05000000000000000000" pitchFamily="2" charset="2"/>
              <a:buChar char="Ø"/>
            </a:pPr>
            <a:r>
              <a:rPr lang="en-US" sz="1400" dirty="0"/>
              <a:t>Any information System needs to communicate with external entities, human users, or other computers.</a:t>
            </a:r>
          </a:p>
          <a:p>
            <a:pPr marL="285750" indent="-285750">
              <a:lnSpc>
                <a:spcPct val="150000"/>
              </a:lnSpc>
              <a:buFont typeface="Wingdings" panose="05000000000000000000" pitchFamily="2" charset="2"/>
              <a:buChar char="Ø"/>
            </a:pPr>
            <a:r>
              <a:rPr lang="en-US" sz="1400" dirty="0"/>
              <a:t>The presentation layer allows these entities to interact with the system, it can also be implemented as a GUI interface.</a:t>
            </a:r>
          </a:p>
          <a:p>
            <a:pPr marL="285750" indent="-285750">
              <a:lnSpc>
                <a:spcPct val="150000"/>
              </a:lnSpc>
              <a:buFont typeface="Wingdings" panose="05000000000000000000" pitchFamily="2" charset="2"/>
              <a:buChar char="Ø"/>
            </a:pPr>
            <a:r>
              <a:rPr lang="en-US" sz="1400" dirty="0"/>
              <a:t>The application layer does more than information delivery, they perform data processing (Business Logic and calculation).</a:t>
            </a:r>
            <a:endParaRPr lang="en-IN" sz="1400" dirty="0"/>
          </a:p>
        </p:txBody>
      </p:sp>
      <p:pic>
        <p:nvPicPr>
          <p:cNvPr id="4" name="Picture 3">
            <a:extLst>
              <a:ext uri="{FF2B5EF4-FFF2-40B4-BE49-F238E27FC236}">
                <a16:creationId xmlns:a16="http://schemas.microsoft.com/office/drawing/2014/main" id="{BD976B3D-3EE2-4C27-8702-D0C182A625BC}"/>
              </a:ext>
            </a:extLst>
          </p:cNvPr>
          <p:cNvPicPr>
            <a:picLocks noChangeAspect="1"/>
          </p:cNvPicPr>
          <p:nvPr/>
        </p:nvPicPr>
        <p:blipFill>
          <a:blip r:embed="rId2"/>
          <a:stretch>
            <a:fillRect/>
          </a:stretch>
        </p:blipFill>
        <p:spPr>
          <a:xfrm>
            <a:off x="3875583" y="296132"/>
            <a:ext cx="4224812" cy="3452464"/>
          </a:xfrm>
          <a:prstGeom prst="rect">
            <a:avLst/>
          </a:prstGeom>
        </p:spPr>
      </p:pic>
    </p:spTree>
    <p:extLst>
      <p:ext uri="{BB962C8B-B14F-4D97-AF65-F5344CB8AC3E}">
        <p14:creationId xmlns:p14="http://schemas.microsoft.com/office/powerpoint/2010/main" val="160834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09E5C-5CFC-49EE-988F-50B3B19B8396}"/>
              </a:ext>
            </a:extLst>
          </p:cNvPr>
          <p:cNvSpPr txBox="1"/>
          <p:nvPr/>
        </p:nvSpPr>
        <p:spPr>
          <a:xfrm>
            <a:off x="3915052" y="656948"/>
            <a:ext cx="4429958" cy="369332"/>
          </a:xfrm>
          <a:prstGeom prst="rect">
            <a:avLst/>
          </a:prstGeom>
          <a:noFill/>
        </p:spPr>
        <p:txBody>
          <a:bodyPr wrap="square" rtlCol="0">
            <a:spAutoFit/>
          </a:bodyPr>
          <a:lstStyle/>
          <a:p>
            <a:r>
              <a:rPr lang="en-US" b="1" dirty="0"/>
              <a:t>SYSTEM TESTING AND RESULT ANALYSIS</a:t>
            </a:r>
            <a:endParaRPr lang="en-IN" b="1" dirty="0"/>
          </a:p>
        </p:txBody>
      </p:sp>
      <p:sp>
        <p:nvSpPr>
          <p:cNvPr id="3" name="TextBox 2">
            <a:extLst>
              <a:ext uri="{FF2B5EF4-FFF2-40B4-BE49-F238E27FC236}">
                <a16:creationId xmlns:a16="http://schemas.microsoft.com/office/drawing/2014/main" id="{49247092-DF6F-4313-A392-E428ED9F788F}"/>
              </a:ext>
            </a:extLst>
          </p:cNvPr>
          <p:cNvSpPr txBox="1"/>
          <p:nvPr/>
        </p:nvSpPr>
        <p:spPr>
          <a:xfrm>
            <a:off x="1049274" y="1266319"/>
            <a:ext cx="8833282" cy="369332"/>
          </a:xfrm>
          <a:prstGeom prst="rect">
            <a:avLst/>
          </a:prstGeom>
          <a:noFill/>
        </p:spPr>
        <p:txBody>
          <a:bodyPr wrap="square" rtlCol="0">
            <a:spAutoFit/>
          </a:bodyPr>
          <a:lstStyle/>
          <a:p>
            <a:pPr marL="285750" indent="-285750">
              <a:buFont typeface="Wingdings" panose="05000000000000000000" pitchFamily="2" charset="2"/>
              <a:buChar char="ü"/>
            </a:pPr>
            <a:r>
              <a:rPr lang="en-US" b="1" dirty="0"/>
              <a:t>Testing Methods</a:t>
            </a:r>
            <a:endParaRPr lang="en-IN" b="1" dirty="0"/>
          </a:p>
        </p:txBody>
      </p:sp>
      <p:sp>
        <p:nvSpPr>
          <p:cNvPr id="4" name="TextBox 3">
            <a:extLst>
              <a:ext uri="{FF2B5EF4-FFF2-40B4-BE49-F238E27FC236}">
                <a16:creationId xmlns:a16="http://schemas.microsoft.com/office/drawing/2014/main" id="{08C9FD1E-6050-4471-95C5-D103161B19A7}"/>
              </a:ext>
            </a:extLst>
          </p:cNvPr>
          <p:cNvSpPr txBox="1"/>
          <p:nvPr/>
        </p:nvSpPr>
        <p:spPr>
          <a:xfrm>
            <a:off x="1180731" y="1635651"/>
            <a:ext cx="9081856" cy="7052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Software testing methods are traditionally divided into black box testing and while box testing.</a:t>
            </a:r>
          </a:p>
          <a:p>
            <a:pPr marL="285750" indent="-285750">
              <a:lnSpc>
                <a:spcPct val="150000"/>
              </a:lnSpc>
              <a:buFont typeface="Wingdings" panose="05000000000000000000" pitchFamily="2" charset="2"/>
              <a:buChar char="Ø"/>
            </a:pPr>
            <a:r>
              <a:rPr lang="en-US" sz="1400" dirty="0"/>
              <a:t>These two approaches are used to describe the point of view that a engineer takes when designing test cases.</a:t>
            </a:r>
            <a:endParaRPr lang="en-IN" sz="1400" dirty="0"/>
          </a:p>
        </p:txBody>
      </p:sp>
      <p:sp>
        <p:nvSpPr>
          <p:cNvPr id="5" name="TextBox 4">
            <a:extLst>
              <a:ext uri="{FF2B5EF4-FFF2-40B4-BE49-F238E27FC236}">
                <a16:creationId xmlns:a16="http://schemas.microsoft.com/office/drawing/2014/main" id="{44B72D85-7F8E-4A7D-9BDE-46D7A54477EB}"/>
              </a:ext>
            </a:extLst>
          </p:cNvPr>
          <p:cNvSpPr txBox="1"/>
          <p:nvPr/>
        </p:nvSpPr>
        <p:spPr>
          <a:xfrm>
            <a:off x="1180731" y="2787302"/>
            <a:ext cx="1944210" cy="369332"/>
          </a:xfrm>
          <a:prstGeom prst="rect">
            <a:avLst/>
          </a:prstGeom>
          <a:noFill/>
        </p:spPr>
        <p:txBody>
          <a:bodyPr wrap="square" rtlCol="0">
            <a:spAutoFit/>
          </a:bodyPr>
          <a:lstStyle/>
          <a:p>
            <a:r>
              <a:rPr lang="en-US" b="1" dirty="0"/>
              <a:t>White Box Testing</a:t>
            </a:r>
            <a:endParaRPr lang="en-IN" b="1" dirty="0"/>
          </a:p>
        </p:txBody>
      </p:sp>
      <p:sp>
        <p:nvSpPr>
          <p:cNvPr id="6" name="TextBox 5">
            <a:extLst>
              <a:ext uri="{FF2B5EF4-FFF2-40B4-BE49-F238E27FC236}">
                <a16:creationId xmlns:a16="http://schemas.microsoft.com/office/drawing/2014/main" id="{44EB98AC-9BE0-4E80-8E78-51FB2CCF4971}"/>
              </a:ext>
            </a:extLst>
          </p:cNvPr>
          <p:cNvSpPr txBox="1"/>
          <p:nvPr/>
        </p:nvSpPr>
        <p:spPr>
          <a:xfrm>
            <a:off x="1180731" y="3413464"/>
            <a:ext cx="8913180"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White box testing, is when the tester has access to the internal data structure and algorithms.</a:t>
            </a:r>
          </a:p>
          <a:p>
            <a:pPr marL="285750" indent="-285750">
              <a:lnSpc>
                <a:spcPct val="150000"/>
              </a:lnSpc>
              <a:buFont typeface="Wingdings" panose="05000000000000000000" pitchFamily="2" charset="2"/>
              <a:buChar char="Ø"/>
            </a:pPr>
            <a:r>
              <a:rPr lang="en-US" sz="1400" dirty="0"/>
              <a:t>It can also be used to evaluate the completeness of a test suite that was created with black box testing methods.</a:t>
            </a:r>
          </a:p>
          <a:p>
            <a:pPr marL="285750" indent="-285750">
              <a:lnSpc>
                <a:spcPct val="150000"/>
              </a:lnSpc>
              <a:buFont typeface="Wingdings" panose="05000000000000000000" pitchFamily="2" charset="2"/>
              <a:buChar char="Ø"/>
            </a:pPr>
            <a:r>
              <a:rPr lang="en-US" sz="1400" dirty="0"/>
              <a:t>The project is implements using Python with Django framework.</a:t>
            </a:r>
          </a:p>
          <a:p>
            <a:pPr marL="285750" indent="-285750">
              <a:lnSpc>
                <a:spcPct val="150000"/>
              </a:lnSpc>
              <a:buFont typeface="Wingdings" panose="05000000000000000000" pitchFamily="2" charset="2"/>
              <a:buChar char="Ø"/>
            </a:pPr>
            <a:r>
              <a:rPr lang="en-US" sz="1400" dirty="0"/>
              <a:t>The code consists of models and views which can be tested.</a:t>
            </a:r>
          </a:p>
          <a:p>
            <a:pPr marL="285750" indent="-285750">
              <a:lnSpc>
                <a:spcPct val="150000"/>
              </a:lnSpc>
              <a:buFont typeface="Wingdings" panose="05000000000000000000" pitchFamily="2" charset="2"/>
              <a:buChar char="Ø"/>
            </a:pPr>
            <a:r>
              <a:rPr lang="en-US" sz="1400" dirty="0"/>
              <a:t>Python also provides a file called test.py where we can write unit tests for the models and views.</a:t>
            </a:r>
          </a:p>
          <a:p>
            <a:pPr marL="285750" indent="-285750">
              <a:lnSpc>
                <a:spcPct val="150000"/>
              </a:lnSpc>
              <a:buFont typeface="Wingdings" panose="05000000000000000000" pitchFamily="2" charset="2"/>
              <a:buChar char="Ø"/>
            </a:pPr>
            <a:r>
              <a:rPr lang="en-US" sz="1400" dirty="0"/>
              <a:t>This is very useful as it automates the testing and we no longer have to manually test every page after there were any changes.</a:t>
            </a:r>
          </a:p>
          <a:p>
            <a:pPr>
              <a:lnSpc>
                <a:spcPct val="150000"/>
              </a:lnSpc>
            </a:pPr>
            <a:endParaRPr lang="en-IN" sz="1400" dirty="0"/>
          </a:p>
        </p:txBody>
      </p:sp>
      <p:pic>
        <p:nvPicPr>
          <p:cNvPr id="8" name="Picture 7">
            <a:extLst>
              <a:ext uri="{FF2B5EF4-FFF2-40B4-BE49-F238E27FC236}">
                <a16:creationId xmlns:a16="http://schemas.microsoft.com/office/drawing/2014/main" id="{C4EE7405-9540-4D97-8024-2A0A4420D04B}"/>
              </a:ext>
            </a:extLst>
          </p:cNvPr>
          <p:cNvPicPr>
            <a:picLocks noChangeAspect="1"/>
          </p:cNvPicPr>
          <p:nvPr/>
        </p:nvPicPr>
        <p:blipFill>
          <a:blip r:embed="rId2"/>
          <a:stretch>
            <a:fillRect/>
          </a:stretch>
        </p:blipFill>
        <p:spPr>
          <a:xfrm>
            <a:off x="9617936" y="552492"/>
            <a:ext cx="2136100" cy="1696156"/>
          </a:xfrm>
          <a:prstGeom prst="rect">
            <a:avLst/>
          </a:prstGeom>
        </p:spPr>
      </p:pic>
      <p:pic>
        <p:nvPicPr>
          <p:cNvPr id="10" name="Picture 9">
            <a:extLst>
              <a:ext uri="{FF2B5EF4-FFF2-40B4-BE49-F238E27FC236}">
                <a16:creationId xmlns:a16="http://schemas.microsoft.com/office/drawing/2014/main" id="{AB1F095A-E59E-4193-857F-D63A17D08EEF}"/>
              </a:ext>
            </a:extLst>
          </p:cNvPr>
          <p:cNvPicPr>
            <a:picLocks noChangeAspect="1"/>
          </p:cNvPicPr>
          <p:nvPr/>
        </p:nvPicPr>
        <p:blipFill>
          <a:blip r:embed="rId3"/>
          <a:stretch>
            <a:fillRect/>
          </a:stretch>
        </p:blipFill>
        <p:spPr>
          <a:xfrm>
            <a:off x="9882556" y="4055011"/>
            <a:ext cx="2008905" cy="1108684"/>
          </a:xfrm>
          <a:prstGeom prst="rect">
            <a:avLst/>
          </a:prstGeom>
        </p:spPr>
      </p:pic>
    </p:spTree>
    <p:extLst>
      <p:ext uri="{BB962C8B-B14F-4D97-AF65-F5344CB8AC3E}">
        <p14:creationId xmlns:p14="http://schemas.microsoft.com/office/powerpoint/2010/main" val="3022989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072DE-C1F9-4E23-8FD8-BA9A0792318F}"/>
              </a:ext>
            </a:extLst>
          </p:cNvPr>
          <p:cNvSpPr txBox="1"/>
          <p:nvPr/>
        </p:nvSpPr>
        <p:spPr>
          <a:xfrm>
            <a:off x="1500326" y="748368"/>
            <a:ext cx="2317072" cy="369332"/>
          </a:xfrm>
          <a:prstGeom prst="rect">
            <a:avLst/>
          </a:prstGeom>
          <a:noFill/>
        </p:spPr>
        <p:txBody>
          <a:bodyPr wrap="square" rtlCol="0">
            <a:spAutoFit/>
          </a:bodyPr>
          <a:lstStyle/>
          <a:p>
            <a:r>
              <a:rPr lang="en-US" b="1" dirty="0"/>
              <a:t>Black Box Testing</a:t>
            </a:r>
            <a:endParaRPr lang="en-IN" b="1" dirty="0"/>
          </a:p>
        </p:txBody>
      </p:sp>
      <p:sp>
        <p:nvSpPr>
          <p:cNvPr id="3" name="TextBox 2">
            <a:extLst>
              <a:ext uri="{FF2B5EF4-FFF2-40B4-BE49-F238E27FC236}">
                <a16:creationId xmlns:a16="http://schemas.microsoft.com/office/drawing/2014/main" id="{DE8C57B8-7C10-4B21-B3BF-4B74316EA407}"/>
              </a:ext>
            </a:extLst>
          </p:cNvPr>
          <p:cNvSpPr txBox="1"/>
          <p:nvPr/>
        </p:nvSpPr>
        <p:spPr>
          <a:xfrm>
            <a:off x="1500326" y="1323686"/>
            <a:ext cx="6258757" cy="10284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Black box testing treats software as a “black box”, without any knowledge of internal implementation.</a:t>
            </a:r>
          </a:p>
          <a:p>
            <a:pPr marL="285750" indent="-285750">
              <a:lnSpc>
                <a:spcPct val="150000"/>
              </a:lnSpc>
              <a:buFont typeface="Wingdings" panose="05000000000000000000" pitchFamily="2" charset="2"/>
              <a:buChar char="Ø"/>
            </a:pPr>
            <a:r>
              <a:rPr lang="en-US" sz="1400" dirty="0"/>
              <a:t>We performed black box testing on the teacher page was working as desired.</a:t>
            </a:r>
          </a:p>
        </p:txBody>
      </p:sp>
      <p:sp>
        <p:nvSpPr>
          <p:cNvPr id="4" name="TextBox 3">
            <a:extLst>
              <a:ext uri="{FF2B5EF4-FFF2-40B4-BE49-F238E27FC236}">
                <a16:creationId xmlns:a16="http://schemas.microsoft.com/office/drawing/2014/main" id="{A8F15D60-DFD7-42D2-AA5C-B149C3CD9413}"/>
              </a:ext>
            </a:extLst>
          </p:cNvPr>
          <p:cNvSpPr txBox="1"/>
          <p:nvPr/>
        </p:nvSpPr>
        <p:spPr>
          <a:xfrm>
            <a:off x="1500326" y="2601510"/>
            <a:ext cx="3045041" cy="369332"/>
          </a:xfrm>
          <a:prstGeom prst="rect">
            <a:avLst/>
          </a:prstGeom>
          <a:noFill/>
        </p:spPr>
        <p:txBody>
          <a:bodyPr wrap="square" rtlCol="0">
            <a:spAutoFit/>
          </a:bodyPr>
          <a:lstStyle/>
          <a:p>
            <a:r>
              <a:rPr lang="en-US" b="1" dirty="0"/>
              <a:t>Test Cases:</a:t>
            </a:r>
            <a:endParaRPr lang="en-IN" b="1" dirty="0"/>
          </a:p>
        </p:txBody>
      </p:sp>
      <p:sp>
        <p:nvSpPr>
          <p:cNvPr id="5" name="TextBox 4">
            <a:extLst>
              <a:ext uri="{FF2B5EF4-FFF2-40B4-BE49-F238E27FC236}">
                <a16:creationId xmlns:a16="http://schemas.microsoft.com/office/drawing/2014/main" id="{8F8D8041-AC33-4DE7-A14D-FC52EF01787E}"/>
              </a:ext>
            </a:extLst>
          </p:cNvPr>
          <p:cNvSpPr txBox="1"/>
          <p:nvPr/>
        </p:nvSpPr>
        <p:spPr>
          <a:xfrm>
            <a:off x="1500326" y="3148430"/>
            <a:ext cx="6463776"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400" dirty="0"/>
              <a:t>Request the attendance page for a teacher with no assigned classes</a:t>
            </a:r>
          </a:p>
          <a:p>
            <a:pPr marL="285750" indent="-285750">
              <a:lnSpc>
                <a:spcPct val="150000"/>
              </a:lnSpc>
              <a:buFont typeface="Wingdings" panose="05000000000000000000" pitchFamily="2" charset="2"/>
              <a:buChar char="v"/>
            </a:pPr>
            <a:r>
              <a:rPr lang="en-US" sz="1400" dirty="0"/>
              <a:t>Request the attendance page for a teacher with 1 assigned class</a:t>
            </a:r>
          </a:p>
          <a:p>
            <a:pPr marL="285750" indent="-285750">
              <a:lnSpc>
                <a:spcPct val="150000"/>
              </a:lnSpc>
              <a:buFont typeface="Wingdings" panose="05000000000000000000" pitchFamily="2" charset="2"/>
              <a:buChar char="v"/>
            </a:pPr>
            <a:r>
              <a:rPr lang="en-US" sz="1400" dirty="0"/>
              <a:t>Request to enter the attendance for an assigned class with one test student</a:t>
            </a:r>
          </a:p>
          <a:p>
            <a:pPr marL="285750" indent="-285750">
              <a:lnSpc>
                <a:spcPct val="150000"/>
              </a:lnSpc>
              <a:buFont typeface="Wingdings" panose="05000000000000000000" pitchFamily="2" charset="2"/>
              <a:buChar char="v"/>
            </a:pPr>
            <a:r>
              <a:rPr lang="en-US" sz="1400" dirty="0"/>
              <a:t>Request to edit the attendance for an assigned class with one test student</a:t>
            </a:r>
          </a:p>
          <a:p>
            <a:pPr marL="285750" indent="-285750">
              <a:lnSpc>
                <a:spcPct val="150000"/>
              </a:lnSpc>
              <a:buFont typeface="Wingdings" panose="05000000000000000000" pitchFamily="2" charset="2"/>
              <a:buChar char="v"/>
            </a:pPr>
            <a:r>
              <a:rPr lang="en-US" sz="1400" dirty="0"/>
              <a:t>Request to enter the marks for an assigned class with one student</a:t>
            </a:r>
          </a:p>
          <a:p>
            <a:pPr marL="285750" indent="-285750">
              <a:lnSpc>
                <a:spcPct val="150000"/>
              </a:lnSpc>
              <a:buFont typeface="Wingdings" panose="05000000000000000000" pitchFamily="2" charset="2"/>
              <a:buChar char="v"/>
            </a:pPr>
            <a:r>
              <a:rPr lang="en-IN" sz="1400" dirty="0"/>
              <a:t>Request to edit the marks for an assigned class with one student</a:t>
            </a:r>
          </a:p>
          <a:p>
            <a:pPr marL="285750" indent="-285750">
              <a:lnSpc>
                <a:spcPct val="150000"/>
              </a:lnSpc>
              <a:buFont typeface="Wingdings" panose="05000000000000000000" pitchFamily="2" charset="2"/>
              <a:buChar char="v"/>
            </a:pPr>
            <a:r>
              <a:rPr lang="en-IN" sz="1400" dirty="0"/>
              <a:t>Request to view the student information for an assigned class with no students</a:t>
            </a:r>
          </a:p>
          <a:p>
            <a:pPr marL="285750" indent="-285750">
              <a:lnSpc>
                <a:spcPct val="150000"/>
              </a:lnSpc>
              <a:buFont typeface="Wingdings" panose="05000000000000000000" pitchFamily="2" charset="2"/>
              <a:buChar char="v"/>
            </a:pPr>
            <a:r>
              <a:rPr lang="en-IN" sz="1400" dirty="0"/>
              <a:t>Request to view the student information for an assigned class with 1 student</a:t>
            </a:r>
          </a:p>
        </p:txBody>
      </p:sp>
      <p:pic>
        <p:nvPicPr>
          <p:cNvPr id="7" name="Picture 6">
            <a:extLst>
              <a:ext uri="{FF2B5EF4-FFF2-40B4-BE49-F238E27FC236}">
                <a16:creationId xmlns:a16="http://schemas.microsoft.com/office/drawing/2014/main" id="{CD8ECF4B-AC59-4B54-8D4F-6ADB9E713024}"/>
              </a:ext>
            </a:extLst>
          </p:cNvPr>
          <p:cNvPicPr>
            <a:picLocks noChangeAspect="1"/>
          </p:cNvPicPr>
          <p:nvPr/>
        </p:nvPicPr>
        <p:blipFill>
          <a:blip r:embed="rId2"/>
          <a:stretch>
            <a:fillRect/>
          </a:stretch>
        </p:blipFill>
        <p:spPr>
          <a:xfrm>
            <a:off x="7964102" y="933034"/>
            <a:ext cx="4034716" cy="1855099"/>
          </a:xfrm>
          <a:prstGeom prst="rect">
            <a:avLst/>
          </a:prstGeom>
        </p:spPr>
      </p:pic>
      <p:pic>
        <p:nvPicPr>
          <p:cNvPr id="9" name="Picture 8">
            <a:extLst>
              <a:ext uri="{FF2B5EF4-FFF2-40B4-BE49-F238E27FC236}">
                <a16:creationId xmlns:a16="http://schemas.microsoft.com/office/drawing/2014/main" id="{7ABA3F68-3CA6-4C65-9160-CBF7A0826495}"/>
              </a:ext>
            </a:extLst>
          </p:cNvPr>
          <p:cNvPicPr>
            <a:picLocks noChangeAspect="1"/>
          </p:cNvPicPr>
          <p:nvPr/>
        </p:nvPicPr>
        <p:blipFill>
          <a:blip r:embed="rId3"/>
          <a:stretch>
            <a:fillRect/>
          </a:stretch>
        </p:blipFill>
        <p:spPr>
          <a:xfrm>
            <a:off x="7964102" y="3584454"/>
            <a:ext cx="4034716" cy="2118226"/>
          </a:xfrm>
          <a:prstGeom prst="rect">
            <a:avLst/>
          </a:prstGeom>
        </p:spPr>
      </p:pic>
    </p:spTree>
    <p:extLst>
      <p:ext uri="{BB962C8B-B14F-4D97-AF65-F5344CB8AC3E}">
        <p14:creationId xmlns:p14="http://schemas.microsoft.com/office/powerpoint/2010/main" val="437890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C3FD0-CAE6-4089-B709-64B90AEA7750}"/>
              </a:ext>
            </a:extLst>
          </p:cNvPr>
          <p:cNvSpPr txBox="1"/>
          <p:nvPr/>
        </p:nvSpPr>
        <p:spPr>
          <a:xfrm>
            <a:off x="4864963" y="852255"/>
            <a:ext cx="3781887" cy="381740"/>
          </a:xfrm>
          <a:prstGeom prst="rect">
            <a:avLst/>
          </a:prstGeom>
          <a:noFill/>
        </p:spPr>
        <p:txBody>
          <a:bodyPr wrap="square" rtlCol="0">
            <a:spAutoFit/>
          </a:bodyPr>
          <a:lstStyle/>
          <a:p>
            <a:r>
              <a:rPr lang="en-US" b="1" dirty="0"/>
              <a:t>STUDENT LOGIN PAGE</a:t>
            </a:r>
            <a:endParaRPr lang="en-IN" b="1" dirty="0"/>
          </a:p>
        </p:txBody>
      </p:sp>
      <p:pic>
        <p:nvPicPr>
          <p:cNvPr id="4" name="Picture 3">
            <a:extLst>
              <a:ext uri="{FF2B5EF4-FFF2-40B4-BE49-F238E27FC236}">
                <a16:creationId xmlns:a16="http://schemas.microsoft.com/office/drawing/2014/main" id="{C93CB40C-3825-450C-953C-D3714E665516}"/>
              </a:ext>
            </a:extLst>
          </p:cNvPr>
          <p:cNvPicPr>
            <a:picLocks noChangeAspect="1"/>
          </p:cNvPicPr>
          <p:nvPr/>
        </p:nvPicPr>
        <p:blipFill>
          <a:blip r:embed="rId2"/>
          <a:stretch>
            <a:fillRect/>
          </a:stretch>
        </p:blipFill>
        <p:spPr>
          <a:xfrm>
            <a:off x="1609821" y="1305018"/>
            <a:ext cx="8735624" cy="4913789"/>
          </a:xfrm>
          <a:prstGeom prst="rect">
            <a:avLst/>
          </a:prstGeom>
        </p:spPr>
      </p:pic>
      <p:sp>
        <p:nvSpPr>
          <p:cNvPr id="3" name="TextBox 2">
            <a:extLst>
              <a:ext uri="{FF2B5EF4-FFF2-40B4-BE49-F238E27FC236}">
                <a16:creationId xmlns:a16="http://schemas.microsoft.com/office/drawing/2014/main" id="{CA448EBE-49EE-450E-9EBF-C4AC4EF5D339}"/>
              </a:ext>
            </a:extLst>
          </p:cNvPr>
          <p:cNvSpPr txBox="1"/>
          <p:nvPr/>
        </p:nvSpPr>
        <p:spPr>
          <a:xfrm>
            <a:off x="5277774" y="364891"/>
            <a:ext cx="2956264" cy="369332"/>
          </a:xfrm>
          <a:prstGeom prst="rect">
            <a:avLst/>
          </a:prstGeom>
          <a:noFill/>
        </p:spPr>
        <p:txBody>
          <a:bodyPr wrap="square" rtlCol="0">
            <a:spAutoFit/>
          </a:bodyPr>
          <a:lstStyle/>
          <a:p>
            <a:r>
              <a:rPr lang="en-US" b="1" dirty="0"/>
              <a:t>SCREENSHOTS</a:t>
            </a:r>
            <a:endParaRPr lang="en-IN" b="1" dirty="0"/>
          </a:p>
        </p:txBody>
      </p:sp>
    </p:spTree>
    <p:extLst>
      <p:ext uri="{BB962C8B-B14F-4D97-AF65-F5344CB8AC3E}">
        <p14:creationId xmlns:p14="http://schemas.microsoft.com/office/powerpoint/2010/main" val="328041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F10648-B8E0-4378-AC8A-F641D91AF4E6}"/>
              </a:ext>
            </a:extLst>
          </p:cNvPr>
          <p:cNvSpPr txBox="1"/>
          <p:nvPr/>
        </p:nvSpPr>
        <p:spPr>
          <a:xfrm>
            <a:off x="5033639" y="435006"/>
            <a:ext cx="3932808" cy="369332"/>
          </a:xfrm>
          <a:prstGeom prst="rect">
            <a:avLst/>
          </a:prstGeom>
          <a:noFill/>
        </p:spPr>
        <p:txBody>
          <a:bodyPr wrap="square" rtlCol="0">
            <a:spAutoFit/>
          </a:bodyPr>
          <a:lstStyle/>
          <a:p>
            <a:r>
              <a:rPr lang="en-US" b="1" dirty="0"/>
              <a:t>CONTENTS</a:t>
            </a:r>
            <a:endParaRPr lang="en-IN" b="1" dirty="0"/>
          </a:p>
        </p:txBody>
      </p:sp>
      <p:sp>
        <p:nvSpPr>
          <p:cNvPr id="3" name="TextBox 2">
            <a:extLst>
              <a:ext uri="{FF2B5EF4-FFF2-40B4-BE49-F238E27FC236}">
                <a16:creationId xmlns:a16="http://schemas.microsoft.com/office/drawing/2014/main" id="{6BACD29C-33F0-4094-8610-F0881FD9EF4D}"/>
              </a:ext>
            </a:extLst>
          </p:cNvPr>
          <p:cNvSpPr txBox="1"/>
          <p:nvPr/>
        </p:nvSpPr>
        <p:spPr>
          <a:xfrm>
            <a:off x="1367161" y="1206181"/>
            <a:ext cx="3666478" cy="458324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400" dirty="0"/>
              <a:t>INTRODUCTION</a:t>
            </a:r>
            <a:endParaRPr lang="en-IN" sz="1400" dirty="0"/>
          </a:p>
          <a:p>
            <a:pPr marL="285750" indent="-285750">
              <a:lnSpc>
                <a:spcPct val="150000"/>
              </a:lnSpc>
              <a:buFont typeface="Wingdings" panose="05000000000000000000" pitchFamily="2" charset="2"/>
              <a:buChar char="ü"/>
            </a:pPr>
            <a:r>
              <a:rPr lang="en-IN" sz="1400" dirty="0"/>
              <a:t>OBJECTIVES</a:t>
            </a:r>
          </a:p>
          <a:p>
            <a:pPr marL="285750" indent="-285750">
              <a:lnSpc>
                <a:spcPct val="150000"/>
              </a:lnSpc>
              <a:buFont typeface="Wingdings" panose="05000000000000000000" pitchFamily="2" charset="2"/>
              <a:buChar char="ü"/>
            </a:pPr>
            <a:r>
              <a:rPr lang="en-US" sz="1400" dirty="0"/>
              <a:t>SCOPE</a:t>
            </a:r>
          </a:p>
          <a:p>
            <a:pPr marL="285750" indent="-285750">
              <a:lnSpc>
                <a:spcPct val="150000"/>
              </a:lnSpc>
              <a:buFont typeface="Wingdings" panose="05000000000000000000" pitchFamily="2" charset="2"/>
              <a:buChar char="ü"/>
            </a:pPr>
            <a:r>
              <a:rPr lang="en-US" sz="1400" dirty="0"/>
              <a:t>PRODUCT PERSPECTIVE</a:t>
            </a:r>
          </a:p>
          <a:p>
            <a:pPr marL="285750" indent="-285750">
              <a:lnSpc>
                <a:spcPct val="150000"/>
              </a:lnSpc>
              <a:buFont typeface="Wingdings" panose="05000000000000000000" pitchFamily="2" charset="2"/>
              <a:buChar char="ü"/>
            </a:pPr>
            <a:r>
              <a:rPr lang="en-US" sz="1400" dirty="0"/>
              <a:t>PRODUCT FEATURES</a:t>
            </a:r>
          </a:p>
          <a:p>
            <a:pPr marL="285750" indent="-285750">
              <a:lnSpc>
                <a:spcPct val="150000"/>
              </a:lnSpc>
              <a:buFont typeface="Wingdings" panose="05000000000000000000" pitchFamily="2" charset="2"/>
              <a:buChar char="ü"/>
            </a:pPr>
            <a:r>
              <a:rPr lang="en-US" sz="1400" dirty="0"/>
              <a:t>SYSTEM REQUIREMENTS</a:t>
            </a:r>
          </a:p>
          <a:p>
            <a:pPr marL="285750" indent="-285750">
              <a:lnSpc>
                <a:spcPct val="150000"/>
              </a:lnSpc>
              <a:buFont typeface="Wingdings" panose="05000000000000000000" pitchFamily="2" charset="2"/>
              <a:buChar char="ü"/>
            </a:pPr>
            <a:r>
              <a:rPr lang="en-US" sz="1400" dirty="0"/>
              <a:t>FUNCTIONS</a:t>
            </a:r>
          </a:p>
          <a:p>
            <a:pPr marL="285750" indent="-285750">
              <a:lnSpc>
                <a:spcPct val="150000"/>
              </a:lnSpc>
              <a:buFont typeface="Wingdings" panose="05000000000000000000" pitchFamily="2" charset="2"/>
              <a:buChar char="ü"/>
            </a:pPr>
            <a:r>
              <a:rPr lang="en-US" sz="1400" dirty="0"/>
              <a:t>SOFTWARE QUALITY ATTRIBUTES</a:t>
            </a:r>
          </a:p>
          <a:p>
            <a:pPr marL="285750" indent="-285750">
              <a:lnSpc>
                <a:spcPct val="150000"/>
              </a:lnSpc>
              <a:buFont typeface="Wingdings" panose="05000000000000000000" pitchFamily="2" charset="2"/>
              <a:buChar char="ü"/>
            </a:pPr>
            <a:r>
              <a:rPr lang="en-US" sz="1400" dirty="0"/>
              <a:t>SYSTEM DESIGN</a:t>
            </a:r>
          </a:p>
          <a:p>
            <a:pPr marL="285750" indent="-285750">
              <a:lnSpc>
                <a:spcPct val="150000"/>
              </a:lnSpc>
              <a:buFont typeface="Wingdings" panose="05000000000000000000" pitchFamily="2" charset="2"/>
              <a:buChar char="ü"/>
            </a:pPr>
            <a:r>
              <a:rPr lang="en-US" sz="1400" dirty="0"/>
              <a:t>USE CASE DIAGRAM</a:t>
            </a:r>
          </a:p>
          <a:p>
            <a:pPr marL="285750" indent="-285750">
              <a:lnSpc>
                <a:spcPct val="150000"/>
              </a:lnSpc>
              <a:buFont typeface="Wingdings" panose="05000000000000000000" pitchFamily="2" charset="2"/>
              <a:buChar char="ü"/>
            </a:pPr>
            <a:r>
              <a:rPr lang="en-US" sz="1400" dirty="0"/>
              <a:t>ARCHITECTUAL DESIGN</a:t>
            </a:r>
          </a:p>
          <a:p>
            <a:pPr marL="285750" indent="-285750">
              <a:lnSpc>
                <a:spcPct val="150000"/>
              </a:lnSpc>
              <a:buFont typeface="Wingdings" panose="05000000000000000000" pitchFamily="2" charset="2"/>
              <a:buChar char="ü"/>
            </a:pPr>
            <a:r>
              <a:rPr lang="en-US" sz="1400" dirty="0"/>
              <a:t>SYSTEM TESTING AND RESULT ANALYSIS</a:t>
            </a:r>
          </a:p>
          <a:p>
            <a:pPr marL="285750" indent="-285750">
              <a:lnSpc>
                <a:spcPct val="150000"/>
              </a:lnSpc>
              <a:buFont typeface="Wingdings" panose="05000000000000000000" pitchFamily="2" charset="2"/>
              <a:buChar char="ü"/>
            </a:pPr>
            <a:r>
              <a:rPr lang="en-US" sz="1400" dirty="0"/>
              <a:t>SCREENSHOTS</a:t>
            </a:r>
          </a:p>
          <a:p>
            <a:pPr marL="285750" indent="-285750">
              <a:lnSpc>
                <a:spcPct val="150000"/>
              </a:lnSpc>
              <a:buFont typeface="Wingdings" panose="05000000000000000000" pitchFamily="2" charset="2"/>
              <a:buChar char="ü"/>
            </a:pPr>
            <a:r>
              <a:rPr lang="en-US" sz="1400" dirty="0"/>
              <a:t>CONCLUSION</a:t>
            </a:r>
          </a:p>
        </p:txBody>
      </p:sp>
      <p:pic>
        <p:nvPicPr>
          <p:cNvPr id="5" name="Picture 4">
            <a:extLst>
              <a:ext uri="{FF2B5EF4-FFF2-40B4-BE49-F238E27FC236}">
                <a16:creationId xmlns:a16="http://schemas.microsoft.com/office/drawing/2014/main" id="{DE430688-4505-4096-A84B-086F41C91F9C}"/>
              </a:ext>
            </a:extLst>
          </p:cNvPr>
          <p:cNvPicPr>
            <a:picLocks noChangeAspect="1"/>
          </p:cNvPicPr>
          <p:nvPr/>
        </p:nvPicPr>
        <p:blipFill>
          <a:blip r:embed="rId2"/>
          <a:stretch>
            <a:fillRect/>
          </a:stretch>
        </p:blipFill>
        <p:spPr>
          <a:xfrm>
            <a:off x="5193437" y="1544715"/>
            <a:ext cx="6217328" cy="3906174"/>
          </a:xfrm>
          <a:prstGeom prst="rect">
            <a:avLst/>
          </a:prstGeom>
        </p:spPr>
      </p:pic>
    </p:spTree>
    <p:extLst>
      <p:ext uri="{BB962C8B-B14F-4D97-AF65-F5344CB8AC3E}">
        <p14:creationId xmlns:p14="http://schemas.microsoft.com/office/powerpoint/2010/main" val="2899670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9648B-5EDD-41B2-9A44-9BEA5FF240CE}"/>
              </a:ext>
            </a:extLst>
          </p:cNvPr>
          <p:cNvSpPr txBox="1"/>
          <p:nvPr/>
        </p:nvSpPr>
        <p:spPr>
          <a:xfrm>
            <a:off x="4814475" y="369333"/>
            <a:ext cx="3373515" cy="369332"/>
          </a:xfrm>
          <a:prstGeom prst="rect">
            <a:avLst/>
          </a:prstGeom>
          <a:noFill/>
        </p:spPr>
        <p:txBody>
          <a:bodyPr wrap="square" rtlCol="0">
            <a:spAutoFit/>
          </a:bodyPr>
          <a:lstStyle/>
          <a:p>
            <a:r>
              <a:rPr lang="en-US" b="1" dirty="0"/>
              <a:t>STUDENT HOME PAGE</a:t>
            </a:r>
            <a:endParaRPr lang="en-IN" b="1" dirty="0"/>
          </a:p>
        </p:txBody>
      </p:sp>
      <p:pic>
        <p:nvPicPr>
          <p:cNvPr id="4" name="Picture 3">
            <a:extLst>
              <a:ext uri="{FF2B5EF4-FFF2-40B4-BE49-F238E27FC236}">
                <a16:creationId xmlns:a16="http://schemas.microsoft.com/office/drawing/2014/main" id="{D52E1EAA-325E-447B-A2ED-FD0017E94C83}"/>
              </a:ext>
            </a:extLst>
          </p:cNvPr>
          <p:cNvPicPr>
            <a:picLocks noChangeAspect="1"/>
          </p:cNvPicPr>
          <p:nvPr/>
        </p:nvPicPr>
        <p:blipFill>
          <a:blip r:embed="rId2"/>
          <a:stretch>
            <a:fillRect/>
          </a:stretch>
        </p:blipFill>
        <p:spPr>
          <a:xfrm>
            <a:off x="1565070" y="935684"/>
            <a:ext cx="9215379" cy="5183651"/>
          </a:xfrm>
          <a:prstGeom prst="rect">
            <a:avLst/>
          </a:prstGeom>
        </p:spPr>
      </p:pic>
    </p:spTree>
    <p:extLst>
      <p:ext uri="{BB962C8B-B14F-4D97-AF65-F5344CB8AC3E}">
        <p14:creationId xmlns:p14="http://schemas.microsoft.com/office/powerpoint/2010/main" val="271634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4A9CA8-FE16-4DBE-9C6C-631A4CAE28E1}"/>
              </a:ext>
            </a:extLst>
          </p:cNvPr>
          <p:cNvSpPr txBox="1"/>
          <p:nvPr/>
        </p:nvSpPr>
        <p:spPr>
          <a:xfrm>
            <a:off x="4296791" y="474448"/>
            <a:ext cx="5007006" cy="369332"/>
          </a:xfrm>
          <a:prstGeom prst="rect">
            <a:avLst/>
          </a:prstGeom>
          <a:noFill/>
        </p:spPr>
        <p:txBody>
          <a:bodyPr wrap="square" rtlCol="0">
            <a:spAutoFit/>
          </a:bodyPr>
          <a:lstStyle/>
          <a:p>
            <a:r>
              <a:rPr lang="en-US" b="1" dirty="0"/>
              <a:t>STUDENT ATTENDANCE PAGE</a:t>
            </a:r>
            <a:endParaRPr lang="en-IN" b="1" dirty="0"/>
          </a:p>
        </p:txBody>
      </p:sp>
      <p:pic>
        <p:nvPicPr>
          <p:cNvPr id="4" name="Picture 3">
            <a:extLst>
              <a:ext uri="{FF2B5EF4-FFF2-40B4-BE49-F238E27FC236}">
                <a16:creationId xmlns:a16="http://schemas.microsoft.com/office/drawing/2014/main" id="{BEEEB83C-7273-49E2-AEF3-F6819D4C3BBB}"/>
              </a:ext>
            </a:extLst>
          </p:cNvPr>
          <p:cNvPicPr>
            <a:picLocks noChangeAspect="1"/>
          </p:cNvPicPr>
          <p:nvPr/>
        </p:nvPicPr>
        <p:blipFill>
          <a:blip r:embed="rId2"/>
          <a:stretch>
            <a:fillRect/>
          </a:stretch>
        </p:blipFill>
        <p:spPr>
          <a:xfrm>
            <a:off x="1589103" y="1166758"/>
            <a:ext cx="8689087" cy="4887612"/>
          </a:xfrm>
          <a:prstGeom prst="rect">
            <a:avLst/>
          </a:prstGeom>
        </p:spPr>
      </p:pic>
    </p:spTree>
    <p:extLst>
      <p:ext uri="{BB962C8B-B14F-4D97-AF65-F5344CB8AC3E}">
        <p14:creationId xmlns:p14="http://schemas.microsoft.com/office/powerpoint/2010/main" val="178905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507861-B785-412F-ADC3-828958F1B192}"/>
              </a:ext>
            </a:extLst>
          </p:cNvPr>
          <p:cNvSpPr txBox="1"/>
          <p:nvPr/>
        </p:nvSpPr>
        <p:spPr>
          <a:xfrm>
            <a:off x="4040819" y="363985"/>
            <a:ext cx="3728621" cy="381740"/>
          </a:xfrm>
          <a:prstGeom prst="rect">
            <a:avLst/>
          </a:prstGeom>
          <a:noFill/>
        </p:spPr>
        <p:txBody>
          <a:bodyPr wrap="square" rtlCol="0">
            <a:spAutoFit/>
          </a:bodyPr>
          <a:lstStyle/>
          <a:p>
            <a:r>
              <a:rPr lang="en-US" b="1" dirty="0"/>
              <a:t>STUDENT ATTENDANCE DETAIL PAGE</a:t>
            </a:r>
            <a:endParaRPr lang="en-IN" b="1" dirty="0"/>
          </a:p>
        </p:txBody>
      </p:sp>
      <p:pic>
        <p:nvPicPr>
          <p:cNvPr id="4" name="Picture 3">
            <a:extLst>
              <a:ext uri="{FF2B5EF4-FFF2-40B4-BE49-F238E27FC236}">
                <a16:creationId xmlns:a16="http://schemas.microsoft.com/office/drawing/2014/main" id="{EDB7E162-B4F6-4EB2-A534-31ECC070FEE9}"/>
              </a:ext>
            </a:extLst>
          </p:cNvPr>
          <p:cNvPicPr>
            <a:picLocks noChangeAspect="1"/>
          </p:cNvPicPr>
          <p:nvPr/>
        </p:nvPicPr>
        <p:blipFill>
          <a:blip r:embed="rId2"/>
          <a:stretch>
            <a:fillRect/>
          </a:stretch>
        </p:blipFill>
        <p:spPr>
          <a:xfrm>
            <a:off x="1704513" y="1138007"/>
            <a:ext cx="8401234" cy="4725694"/>
          </a:xfrm>
          <a:prstGeom prst="rect">
            <a:avLst/>
          </a:prstGeom>
        </p:spPr>
      </p:pic>
    </p:spTree>
    <p:extLst>
      <p:ext uri="{BB962C8B-B14F-4D97-AF65-F5344CB8AC3E}">
        <p14:creationId xmlns:p14="http://schemas.microsoft.com/office/powerpoint/2010/main" val="426150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56B29-3804-47F4-9573-076AE974B3E7}"/>
              </a:ext>
            </a:extLst>
          </p:cNvPr>
          <p:cNvSpPr txBox="1"/>
          <p:nvPr/>
        </p:nvSpPr>
        <p:spPr>
          <a:xfrm>
            <a:off x="4560163" y="426128"/>
            <a:ext cx="3071673" cy="369332"/>
          </a:xfrm>
          <a:prstGeom prst="rect">
            <a:avLst/>
          </a:prstGeom>
          <a:noFill/>
        </p:spPr>
        <p:txBody>
          <a:bodyPr wrap="square" rtlCol="0">
            <a:spAutoFit/>
          </a:bodyPr>
          <a:lstStyle/>
          <a:p>
            <a:r>
              <a:rPr lang="en-US" b="1" dirty="0"/>
              <a:t>STUDENT MARKS PAGE</a:t>
            </a:r>
            <a:endParaRPr lang="en-IN" b="1" dirty="0"/>
          </a:p>
        </p:txBody>
      </p:sp>
      <p:pic>
        <p:nvPicPr>
          <p:cNvPr id="4" name="Picture 3">
            <a:extLst>
              <a:ext uri="{FF2B5EF4-FFF2-40B4-BE49-F238E27FC236}">
                <a16:creationId xmlns:a16="http://schemas.microsoft.com/office/drawing/2014/main" id="{F8CC2F8D-702E-4C18-94BF-F248F64E1E50}"/>
              </a:ext>
            </a:extLst>
          </p:cNvPr>
          <p:cNvPicPr>
            <a:picLocks noChangeAspect="1"/>
          </p:cNvPicPr>
          <p:nvPr/>
        </p:nvPicPr>
        <p:blipFill>
          <a:blip r:embed="rId2"/>
          <a:stretch>
            <a:fillRect/>
          </a:stretch>
        </p:blipFill>
        <p:spPr>
          <a:xfrm>
            <a:off x="1499340" y="1056443"/>
            <a:ext cx="9288014" cy="5224508"/>
          </a:xfrm>
          <a:prstGeom prst="rect">
            <a:avLst/>
          </a:prstGeom>
        </p:spPr>
      </p:pic>
    </p:spTree>
    <p:extLst>
      <p:ext uri="{BB962C8B-B14F-4D97-AF65-F5344CB8AC3E}">
        <p14:creationId xmlns:p14="http://schemas.microsoft.com/office/powerpoint/2010/main" val="3713069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52C71-6858-40FF-8274-CA1EF7229CE5}"/>
              </a:ext>
            </a:extLst>
          </p:cNvPr>
          <p:cNvSpPr txBox="1"/>
          <p:nvPr/>
        </p:nvSpPr>
        <p:spPr>
          <a:xfrm>
            <a:off x="4680011" y="488272"/>
            <a:ext cx="3684233" cy="369332"/>
          </a:xfrm>
          <a:prstGeom prst="rect">
            <a:avLst/>
          </a:prstGeom>
          <a:noFill/>
        </p:spPr>
        <p:txBody>
          <a:bodyPr wrap="square" rtlCol="0">
            <a:spAutoFit/>
          </a:bodyPr>
          <a:lstStyle/>
          <a:p>
            <a:r>
              <a:rPr lang="en-US" b="1" dirty="0"/>
              <a:t>STUDENT TIME TABLE</a:t>
            </a:r>
            <a:endParaRPr lang="en-IN" b="1" dirty="0"/>
          </a:p>
        </p:txBody>
      </p:sp>
      <p:pic>
        <p:nvPicPr>
          <p:cNvPr id="4" name="Picture 3">
            <a:extLst>
              <a:ext uri="{FF2B5EF4-FFF2-40B4-BE49-F238E27FC236}">
                <a16:creationId xmlns:a16="http://schemas.microsoft.com/office/drawing/2014/main" id="{EAA8712A-3EAB-4528-BD8F-2E56B2421B9F}"/>
              </a:ext>
            </a:extLst>
          </p:cNvPr>
          <p:cNvPicPr>
            <a:picLocks noChangeAspect="1"/>
          </p:cNvPicPr>
          <p:nvPr/>
        </p:nvPicPr>
        <p:blipFill>
          <a:blip r:embed="rId2"/>
          <a:stretch>
            <a:fillRect/>
          </a:stretch>
        </p:blipFill>
        <p:spPr>
          <a:xfrm>
            <a:off x="1624612" y="967667"/>
            <a:ext cx="9184443" cy="5166249"/>
          </a:xfrm>
          <a:prstGeom prst="rect">
            <a:avLst/>
          </a:prstGeom>
        </p:spPr>
      </p:pic>
    </p:spTree>
    <p:extLst>
      <p:ext uri="{BB962C8B-B14F-4D97-AF65-F5344CB8AC3E}">
        <p14:creationId xmlns:p14="http://schemas.microsoft.com/office/powerpoint/2010/main" val="328998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D0CE0-6AC5-490C-818E-A1EFCC39CD94}"/>
              </a:ext>
            </a:extLst>
          </p:cNvPr>
          <p:cNvSpPr txBox="1"/>
          <p:nvPr/>
        </p:nvSpPr>
        <p:spPr>
          <a:xfrm>
            <a:off x="4820575" y="532660"/>
            <a:ext cx="3506679" cy="369332"/>
          </a:xfrm>
          <a:prstGeom prst="rect">
            <a:avLst/>
          </a:prstGeom>
          <a:noFill/>
        </p:spPr>
        <p:txBody>
          <a:bodyPr wrap="square" rtlCol="0">
            <a:spAutoFit/>
          </a:bodyPr>
          <a:lstStyle/>
          <a:p>
            <a:r>
              <a:rPr lang="en-US" b="1" dirty="0"/>
              <a:t>TEACHER LOGIN</a:t>
            </a:r>
            <a:endParaRPr lang="en-IN" b="1" dirty="0"/>
          </a:p>
        </p:txBody>
      </p:sp>
      <p:pic>
        <p:nvPicPr>
          <p:cNvPr id="4" name="Picture 3">
            <a:extLst>
              <a:ext uri="{FF2B5EF4-FFF2-40B4-BE49-F238E27FC236}">
                <a16:creationId xmlns:a16="http://schemas.microsoft.com/office/drawing/2014/main" id="{E4FDC301-927B-46FA-B2FE-5499070932C4}"/>
              </a:ext>
            </a:extLst>
          </p:cNvPr>
          <p:cNvPicPr>
            <a:picLocks noChangeAspect="1"/>
          </p:cNvPicPr>
          <p:nvPr/>
        </p:nvPicPr>
        <p:blipFill>
          <a:blip r:embed="rId2"/>
          <a:stretch>
            <a:fillRect/>
          </a:stretch>
        </p:blipFill>
        <p:spPr>
          <a:xfrm>
            <a:off x="1519876" y="980074"/>
            <a:ext cx="9152248" cy="5148140"/>
          </a:xfrm>
          <a:prstGeom prst="rect">
            <a:avLst/>
          </a:prstGeom>
        </p:spPr>
      </p:pic>
    </p:spTree>
    <p:extLst>
      <p:ext uri="{BB962C8B-B14F-4D97-AF65-F5344CB8AC3E}">
        <p14:creationId xmlns:p14="http://schemas.microsoft.com/office/powerpoint/2010/main" val="3838869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66C48-45E8-40DC-A020-73EBEB250C32}"/>
              </a:ext>
            </a:extLst>
          </p:cNvPr>
          <p:cNvSpPr txBox="1"/>
          <p:nvPr/>
        </p:nvSpPr>
        <p:spPr>
          <a:xfrm>
            <a:off x="4719961" y="474502"/>
            <a:ext cx="3444536" cy="369332"/>
          </a:xfrm>
          <a:prstGeom prst="rect">
            <a:avLst/>
          </a:prstGeom>
          <a:noFill/>
        </p:spPr>
        <p:txBody>
          <a:bodyPr wrap="square" rtlCol="0">
            <a:spAutoFit/>
          </a:bodyPr>
          <a:lstStyle/>
          <a:p>
            <a:r>
              <a:rPr lang="en-US" b="1" dirty="0"/>
              <a:t>TEACHER HOMEPAGE</a:t>
            </a:r>
            <a:endParaRPr lang="en-IN" b="1" dirty="0"/>
          </a:p>
        </p:txBody>
      </p:sp>
      <p:pic>
        <p:nvPicPr>
          <p:cNvPr id="4" name="Picture 3">
            <a:extLst>
              <a:ext uri="{FF2B5EF4-FFF2-40B4-BE49-F238E27FC236}">
                <a16:creationId xmlns:a16="http://schemas.microsoft.com/office/drawing/2014/main" id="{913FE3AC-C366-4E37-B508-03BE69719562}"/>
              </a:ext>
            </a:extLst>
          </p:cNvPr>
          <p:cNvPicPr>
            <a:picLocks noChangeAspect="1"/>
          </p:cNvPicPr>
          <p:nvPr/>
        </p:nvPicPr>
        <p:blipFill>
          <a:blip r:embed="rId2"/>
          <a:stretch>
            <a:fillRect/>
          </a:stretch>
        </p:blipFill>
        <p:spPr>
          <a:xfrm>
            <a:off x="1482571" y="1008724"/>
            <a:ext cx="9226857" cy="5190108"/>
          </a:xfrm>
          <a:prstGeom prst="rect">
            <a:avLst/>
          </a:prstGeom>
        </p:spPr>
      </p:pic>
    </p:spTree>
    <p:extLst>
      <p:ext uri="{BB962C8B-B14F-4D97-AF65-F5344CB8AC3E}">
        <p14:creationId xmlns:p14="http://schemas.microsoft.com/office/powerpoint/2010/main" val="362625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4CC80-2B2C-4B4A-BD72-AC3ED02EC08E}"/>
              </a:ext>
            </a:extLst>
          </p:cNvPr>
          <p:cNvPicPr>
            <a:picLocks noChangeAspect="1"/>
          </p:cNvPicPr>
          <p:nvPr/>
        </p:nvPicPr>
        <p:blipFill>
          <a:blip r:embed="rId2"/>
          <a:stretch>
            <a:fillRect/>
          </a:stretch>
        </p:blipFill>
        <p:spPr>
          <a:xfrm>
            <a:off x="1562471" y="568170"/>
            <a:ext cx="9493185" cy="5339917"/>
          </a:xfrm>
          <a:prstGeom prst="rect">
            <a:avLst/>
          </a:prstGeom>
        </p:spPr>
      </p:pic>
    </p:spTree>
    <p:extLst>
      <p:ext uri="{BB962C8B-B14F-4D97-AF65-F5344CB8AC3E}">
        <p14:creationId xmlns:p14="http://schemas.microsoft.com/office/powerpoint/2010/main" val="248663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4CAD4-CB7F-4507-A357-1C83AAC7E058}"/>
              </a:ext>
            </a:extLst>
          </p:cNvPr>
          <p:cNvSpPr txBox="1"/>
          <p:nvPr/>
        </p:nvSpPr>
        <p:spPr>
          <a:xfrm>
            <a:off x="4287916" y="461639"/>
            <a:ext cx="4421080" cy="369332"/>
          </a:xfrm>
          <a:prstGeom prst="rect">
            <a:avLst/>
          </a:prstGeom>
          <a:noFill/>
        </p:spPr>
        <p:txBody>
          <a:bodyPr wrap="square" rtlCol="0">
            <a:spAutoFit/>
          </a:bodyPr>
          <a:lstStyle/>
          <a:p>
            <a:r>
              <a:rPr lang="en-US" dirty="0"/>
              <a:t>     </a:t>
            </a:r>
            <a:r>
              <a:rPr lang="en-US" b="1" dirty="0"/>
              <a:t>ENTERING ATTENDANCE</a:t>
            </a:r>
            <a:endParaRPr lang="en-IN" b="1" dirty="0"/>
          </a:p>
        </p:txBody>
      </p:sp>
      <p:pic>
        <p:nvPicPr>
          <p:cNvPr id="4" name="Picture 3">
            <a:extLst>
              <a:ext uri="{FF2B5EF4-FFF2-40B4-BE49-F238E27FC236}">
                <a16:creationId xmlns:a16="http://schemas.microsoft.com/office/drawing/2014/main" id="{2D47BD31-E91E-4F4D-8344-C44284483555}"/>
              </a:ext>
            </a:extLst>
          </p:cNvPr>
          <p:cNvPicPr>
            <a:picLocks noChangeAspect="1"/>
          </p:cNvPicPr>
          <p:nvPr/>
        </p:nvPicPr>
        <p:blipFill>
          <a:blip r:embed="rId2"/>
          <a:stretch>
            <a:fillRect/>
          </a:stretch>
        </p:blipFill>
        <p:spPr>
          <a:xfrm>
            <a:off x="1748586" y="1074197"/>
            <a:ext cx="8694828" cy="4890841"/>
          </a:xfrm>
          <a:prstGeom prst="rect">
            <a:avLst/>
          </a:prstGeom>
        </p:spPr>
      </p:pic>
    </p:spTree>
    <p:extLst>
      <p:ext uri="{BB962C8B-B14F-4D97-AF65-F5344CB8AC3E}">
        <p14:creationId xmlns:p14="http://schemas.microsoft.com/office/powerpoint/2010/main" val="172350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6EE41-D9CD-420B-B2ED-97BB90F77E80}"/>
              </a:ext>
            </a:extLst>
          </p:cNvPr>
          <p:cNvPicPr>
            <a:picLocks noChangeAspect="1"/>
          </p:cNvPicPr>
          <p:nvPr/>
        </p:nvPicPr>
        <p:blipFill>
          <a:blip r:embed="rId2"/>
          <a:stretch>
            <a:fillRect/>
          </a:stretch>
        </p:blipFill>
        <p:spPr>
          <a:xfrm>
            <a:off x="1444102" y="577049"/>
            <a:ext cx="9303796" cy="5233386"/>
          </a:xfrm>
          <a:prstGeom prst="rect">
            <a:avLst/>
          </a:prstGeom>
        </p:spPr>
      </p:pic>
    </p:spTree>
    <p:extLst>
      <p:ext uri="{BB962C8B-B14F-4D97-AF65-F5344CB8AC3E}">
        <p14:creationId xmlns:p14="http://schemas.microsoft.com/office/powerpoint/2010/main" val="30698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AA860-BE88-4D62-932B-01A48556359B}"/>
              </a:ext>
            </a:extLst>
          </p:cNvPr>
          <p:cNvSpPr txBox="1"/>
          <p:nvPr/>
        </p:nvSpPr>
        <p:spPr>
          <a:xfrm>
            <a:off x="4977398" y="327807"/>
            <a:ext cx="3946358" cy="369332"/>
          </a:xfrm>
          <a:prstGeom prst="rect">
            <a:avLst/>
          </a:prstGeom>
          <a:noFill/>
        </p:spPr>
        <p:txBody>
          <a:bodyPr wrap="square" rtlCol="0">
            <a:spAutoFit/>
          </a:bodyPr>
          <a:lstStyle/>
          <a:p>
            <a:r>
              <a:rPr lang="en-US" b="1" dirty="0"/>
              <a:t>INTRODUCTION</a:t>
            </a:r>
            <a:endParaRPr lang="en-IN" b="1" dirty="0"/>
          </a:p>
        </p:txBody>
      </p:sp>
      <p:sp>
        <p:nvSpPr>
          <p:cNvPr id="3" name="TextBox 2">
            <a:extLst>
              <a:ext uri="{FF2B5EF4-FFF2-40B4-BE49-F238E27FC236}">
                <a16:creationId xmlns:a16="http://schemas.microsoft.com/office/drawing/2014/main" id="{FC43A198-42D7-46D5-ADE6-AD969322B34B}"/>
              </a:ext>
            </a:extLst>
          </p:cNvPr>
          <p:cNvSpPr txBox="1"/>
          <p:nvPr/>
        </p:nvSpPr>
        <p:spPr>
          <a:xfrm>
            <a:off x="1259001" y="3514000"/>
            <a:ext cx="9217014" cy="2644250"/>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en-US" sz="1400" dirty="0"/>
              <a:t>Enterprise Resource Planning system, is also known as ERP system.</a:t>
            </a:r>
          </a:p>
          <a:p>
            <a:pPr marL="742950" lvl="1" indent="-285750">
              <a:lnSpc>
                <a:spcPct val="150000"/>
              </a:lnSpc>
              <a:buFont typeface="Wingdings" panose="05000000000000000000" pitchFamily="2" charset="2"/>
              <a:buChar char="Ø"/>
            </a:pPr>
            <a:r>
              <a:rPr lang="en-US" sz="1400" dirty="0"/>
              <a:t>ERP system has become very popular as an enterprise management software tool.</a:t>
            </a:r>
          </a:p>
          <a:p>
            <a:pPr marL="742950" lvl="1" indent="-285750">
              <a:lnSpc>
                <a:spcPct val="150000"/>
              </a:lnSpc>
              <a:buFont typeface="Wingdings" panose="05000000000000000000" pitchFamily="2" charset="2"/>
              <a:buChar char="Ø"/>
            </a:pPr>
            <a:r>
              <a:rPr lang="en-US" sz="1400" dirty="0"/>
              <a:t>In fact, ERP systems are used in almost any type of organization – large or small scale industries.</a:t>
            </a:r>
          </a:p>
          <a:p>
            <a:pPr marL="742950" lvl="1" indent="-285750">
              <a:lnSpc>
                <a:spcPct val="150000"/>
              </a:lnSpc>
              <a:buFont typeface="Wingdings" panose="05000000000000000000" pitchFamily="2" charset="2"/>
              <a:buChar char="Ø"/>
            </a:pPr>
            <a:r>
              <a:rPr lang="en-US" sz="1400" dirty="0"/>
              <a:t>In today’s competitive business world usage of ERP systems is becoming a must for any educational organization to meet the challenges faced in their business process and facing numerous problems in their internal processing like attendance management, payroll management, quick decision making, etc.</a:t>
            </a:r>
          </a:p>
          <a:p>
            <a:pPr marL="742950" lvl="1" indent="-285750">
              <a:lnSpc>
                <a:spcPct val="150000"/>
              </a:lnSpc>
              <a:buFont typeface="Wingdings" panose="05000000000000000000" pitchFamily="2" charset="2"/>
              <a:buChar char="Ø"/>
            </a:pPr>
            <a:r>
              <a:rPr lang="en-US" sz="1400" dirty="0"/>
              <a:t>The main purpose of this project is to illustrate the organization to maintain and manage personal data.</a:t>
            </a:r>
          </a:p>
          <a:p>
            <a:pPr marL="742950" lvl="1" indent="-285750">
              <a:lnSpc>
                <a:spcPct val="150000"/>
              </a:lnSpc>
              <a:buFont typeface="Wingdings" panose="05000000000000000000" pitchFamily="2" charset="2"/>
              <a:buChar char="Ø"/>
            </a:pPr>
            <a:r>
              <a:rPr lang="en-US" sz="1400" dirty="0"/>
              <a:t>This reduces data error and ensures that information is always up-to-date.</a:t>
            </a:r>
            <a:endParaRPr lang="en-IN" sz="1400" dirty="0"/>
          </a:p>
        </p:txBody>
      </p:sp>
      <p:pic>
        <p:nvPicPr>
          <p:cNvPr id="5" name="Picture 4">
            <a:extLst>
              <a:ext uri="{FF2B5EF4-FFF2-40B4-BE49-F238E27FC236}">
                <a16:creationId xmlns:a16="http://schemas.microsoft.com/office/drawing/2014/main" id="{4D3D7AF8-F791-4041-89A9-26665650AAB1}"/>
              </a:ext>
            </a:extLst>
          </p:cNvPr>
          <p:cNvPicPr>
            <a:picLocks noChangeAspect="1"/>
          </p:cNvPicPr>
          <p:nvPr/>
        </p:nvPicPr>
        <p:blipFill>
          <a:blip r:embed="rId2"/>
          <a:stretch>
            <a:fillRect/>
          </a:stretch>
        </p:blipFill>
        <p:spPr>
          <a:xfrm>
            <a:off x="3015448" y="822450"/>
            <a:ext cx="5704121" cy="2566239"/>
          </a:xfrm>
          <a:prstGeom prst="rect">
            <a:avLst/>
          </a:prstGeom>
        </p:spPr>
      </p:pic>
    </p:spTree>
    <p:extLst>
      <p:ext uri="{BB962C8B-B14F-4D97-AF65-F5344CB8AC3E}">
        <p14:creationId xmlns:p14="http://schemas.microsoft.com/office/powerpoint/2010/main" val="3431536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779FE-93B8-4CCB-B582-5ECF44515E17}"/>
              </a:ext>
            </a:extLst>
          </p:cNvPr>
          <p:cNvSpPr txBox="1"/>
          <p:nvPr/>
        </p:nvSpPr>
        <p:spPr>
          <a:xfrm>
            <a:off x="5104661" y="316215"/>
            <a:ext cx="3213717" cy="369332"/>
          </a:xfrm>
          <a:prstGeom prst="rect">
            <a:avLst/>
          </a:prstGeom>
          <a:noFill/>
        </p:spPr>
        <p:txBody>
          <a:bodyPr wrap="square" rtlCol="0">
            <a:spAutoFit/>
          </a:bodyPr>
          <a:lstStyle/>
          <a:p>
            <a:r>
              <a:rPr lang="en-US" b="1" dirty="0"/>
              <a:t>EDITING ATTENDANCE</a:t>
            </a:r>
            <a:endParaRPr lang="en-IN" b="1" dirty="0"/>
          </a:p>
        </p:txBody>
      </p:sp>
      <p:pic>
        <p:nvPicPr>
          <p:cNvPr id="4" name="Picture 3">
            <a:extLst>
              <a:ext uri="{FF2B5EF4-FFF2-40B4-BE49-F238E27FC236}">
                <a16:creationId xmlns:a16="http://schemas.microsoft.com/office/drawing/2014/main" id="{319ADF4E-EE38-4B8F-B330-48B7E7C7A238}"/>
              </a:ext>
            </a:extLst>
          </p:cNvPr>
          <p:cNvPicPr>
            <a:picLocks noChangeAspect="1"/>
          </p:cNvPicPr>
          <p:nvPr/>
        </p:nvPicPr>
        <p:blipFill>
          <a:blip r:embed="rId2"/>
          <a:stretch>
            <a:fillRect/>
          </a:stretch>
        </p:blipFill>
        <p:spPr>
          <a:xfrm>
            <a:off x="1433115" y="949911"/>
            <a:ext cx="9458305" cy="5131293"/>
          </a:xfrm>
          <a:prstGeom prst="rect">
            <a:avLst/>
          </a:prstGeom>
        </p:spPr>
      </p:pic>
    </p:spTree>
    <p:extLst>
      <p:ext uri="{BB962C8B-B14F-4D97-AF65-F5344CB8AC3E}">
        <p14:creationId xmlns:p14="http://schemas.microsoft.com/office/powerpoint/2010/main" val="299263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99436-94F6-47B1-9FCE-380E53CFF9A1}"/>
              </a:ext>
            </a:extLst>
          </p:cNvPr>
          <p:cNvPicPr>
            <a:picLocks noChangeAspect="1"/>
          </p:cNvPicPr>
          <p:nvPr/>
        </p:nvPicPr>
        <p:blipFill>
          <a:blip r:embed="rId2"/>
          <a:stretch>
            <a:fillRect/>
          </a:stretch>
        </p:blipFill>
        <p:spPr>
          <a:xfrm>
            <a:off x="913952" y="790112"/>
            <a:ext cx="10155021" cy="4975934"/>
          </a:xfrm>
          <a:prstGeom prst="rect">
            <a:avLst/>
          </a:prstGeom>
        </p:spPr>
      </p:pic>
    </p:spTree>
    <p:extLst>
      <p:ext uri="{BB962C8B-B14F-4D97-AF65-F5344CB8AC3E}">
        <p14:creationId xmlns:p14="http://schemas.microsoft.com/office/powerpoint/2010/main" val="231836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1A23-4E05-412C-A9A9-0F96DBEADA05}"/>
              </a:ext>
            </a:extLst>
          </p:cNvPr>
          <p:cNvSpPr txBox="1"/>
          <p:nvPr/>
        </p:nvSpPr>
        <p:spPr>
          <a:xfrm>
            <a:off x="3952042" y="426128"/>
            <a:ext cx="4287915" cy="369332"/>
          </a:xfrm>
          <a:prstGeom prst="rect">
            <a:avLst/>
          </a:prstGeom>
          <a:noFill/>
        </p:spPr>
        <p:txBody>
          <a:bodyPr wrap="square" rtlCol="0">
            <a:spAutoFit/>
          </a:bodyPr>
          <a:lstStyle/>
          <a:p>
            <a:r>
              <a:rPr lang="en-US" b="1" dirty="0"/>
              <a:t>ATTENDANCE OF STUDENTS IN A CLASS</a:t>
            </a:r>
            <a:endParaRPr lang="en-IN" b="1" dirty="0"/>
          </a:p>
        </p:txBody>
      </p:sp>
      <p:pic>
        <p:nvPicPr>
          <p:cNvPr id="4" name="Picture 3">
            <a:extLst>
              <a:ext uri="{FF2B5EF4-FFF2-40B4-BE49-F238E27FC236}">
                <a16:creationId xmlns:a16="http://schemas.microsoft.com/office/drawing/2014/main" id="{6132DAB9-CBC8-4718-BA9B-5E528233AC8E}"/>
              </a:ext>
            </a:extLst>
          </p:cNvPr>
          <p:cNvPicPr>
            <a:picLocks noChangeAspect="1"/>
          </p:cNvPicPr>
          <p:nvPr/>
        </p:nvPicPr>
        <p:blipFill>
          <a:blip r:embed="rId2"/>
          <a:stretch>
            <a:fillRect/>
          </a:stretch>
        </p:blipFill>
        <p:spPr>
          <a:xfrm>
            <a:off x="710212" y="1020931"/>
            <a:ext cx="10771573" cy="5024762"/>
          </a:xfrm>
          <a:prstGeom prst="rect">
            <a:avLst/>
          </a:prstGeom>
        </p:spPr>
      </p:pic>
    </p:spTree>
    <p:extLst>
      <p:ext uri="{BB962C8B-B14F-4D97-AF65-F5344CB8AC3E}">
        <p14:creationId xmlns:p14="http://schemas.microsoft.com/office/powerpoint/2010/main" val="207246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764D8-5274-459B-B86F-B9EDD1BD9E8A}"/>
              </a:ext>
            </a:extLst>
          </p:cNvPr>
          <p:cNvPicPr>
            <a:picLocks noChangeAspect="1"/>
          </p:cNvPicPr>
          <p:nvPr/>
        </p:nvPicPr>
        <p:blipFill>
          <a:blip r:embed="rId2"/>
          <a:stretch>
            <a:fillRect/>
          </a:stretch>
        </p:blipFill>
        <p:spPr>
          <a:xfrm>
            <a:off x="1118585" y="594805"/>
            <a:ext cx="10221157" cy="5433134"/>
          </a:xfrm>
          <a:prstGeom prst="rect">
            <a:avLst/>
          </a:prstGeom>
        </p:spPr>
      </p:pic>
    </p:spTree>
    <p:extLst>
      <p:ext uri="{BB962C8B-B14F-4D97-AF65-F5344CB8AC3E}">
        <p14:creationId xmlns:p14="http://schemas.microsoft.com/office/powerpoint/2010/main" val="273071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24398-4959-48E1-8B6D-AEE6B14D737D}"/>
              </a:ext>
            </a:extLst>
          </p:cNvPr>
          <p:cNvSpPr txBox="1"/>
          <p:nvPr/>
        </p:nvSpPr>
        <p:spPr>
          <a:xfrm>
            <a:off x="3383871" y="301841"/>
            <a:ext cx="5424257" cy="369332"/>
          </a:xfrm>
          <a:prstGeom prst="rect">
            <a:avLst/>
          </a:prstGeom>
          <a:noFill/>
        </p:spPr>
        <p:txBody>
          <a:bodyPr wrap="square" rtlCol="0">
            <a:spAutoFit/>
          </a:bodyPr>
          <a:lstStyle/>
          <a:p>
            <a:r>
              <a:rPr lang="en-US" b="1" dirty="0"/>
              <a:t>ATTENDANCE DETAILS OF AN INDIVIDUAL STUDENTS</a:t>
            </a:r>
            <a:endParaRPr lang="en-IN" b="1" dirty="0"/>
          </a:p>
        </p:txBody>
      </p:sp>
      <p:pic>
        <p:nvPicPr>
          <p:cNvPr id="4" name="Picture 3">
            <a:extLst>
              <a:ext uri="{FF2B5EF4-FFF2-40B4-BE49-F238E27FC236}">
                <a16:creationId xmlns:a16="http://schemas.microsoft.com/office/drawing/2014/main" id="{D2E00A28-E383-45BA-A225-F302924360CB}"/>
              </a:ext>
            </a:extLst>
          </p:cNvPr>
          <p:cNvPicPr>
            <a:picLocks noChangeAspect="1"/>
          </p:cNvPicPr>
          <p:nvPr/>
        </p:nvPicPr>
        <p:blipFill>
          <a:blip r:embed="rId2"/>
          <a:stretch>
            <a:fillRect/>
          </a:stretch>
        </p:blipFill>
        <p:spPr>
          <a:xfrm>
            <a:off x="1265067" y="887766"/>
            <a:ext cx="9661865" cy="5082467"/>
          </a:xfrm>
          <a:prstGeom prst="rect">
            <a:avLst/>
          </a:prstGeom>
        </p:spPr>
      </p:pic>
    </p:spTree>
    <p:extLst>
      <p:ext uri="{BB962C8B-B14F-4D97-AF65-F5344CB8AC3E}">
        <p14:creationId xmlns:p14="http://schemas.microsoft.com/office/powerpoint/2010/main" val="278179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614D55-20F5-421E-B1CA-2A4DD32B54AF}"/>
              </a:ext>
            </a:extLst>
          </p:cNvPr>
          <p:cNvSpPr txBox="1"/>
          <p:nvPr/>
        </p:nvSpPr>
        <p:spPr>
          <a:xfrm>
            <a:off x="4971495" y="346229"/>
            <a:ext cx="3817398" cy="369332"/>
          </a:xfrm>
          <a:prstGeom prst="rect">
            <a:avLst/>
          </a:prstGeom>
          <a:noFill/>
        </p:spPr>
        <p:txBody>
          <a:bodyPr wrap="square" rtlCol="0">
            <a:spAutoFit/>
          </a:bodyPr>
          <a:lstStyle/>
          <a:p>
            <a:r>
              <a:rPr lang="en-US" b="1" dirty="0"/>
              <a:t>ENTERING MARKS</a:t>
            </a:r>
            <a:endParaRPr lang="en-IN" b="1" dirty="0"/>
          </a:p>
        </p:txBody>
      </p:sp>
      <p:pic>
        <p:nvPicPr>
          <p:cNvPr id="4" name="Picture 3">
            <a:extLst>
              <a:ext uri="{FF2B5EF4-FFF2-40B4-BE49-F238E27FC236}">
                <a16:creationId xmlns:a16="http://schemas.microsoft.com/office/drawing/2014/main" id="{48A0F231-982A-4B8E-AA6E-09211517F68B}"/>
              </a:ext>
            </a:extLst>
          </p:cNvPr>
          <p:cNvPicPr>
            <a:picLocks noChangeAspect="1"/>
          </p:cNvPicPr>
          <p:nvPr/>
        </p:nvPicPr>
        <p:blipFill>
          <a:blip r:embed="rId2"/>
          <a:stretch>
            <a:fillRect/>
          </a:stretch>
        </p:blipFill>
        <p:spPr>
          <a:xfrm>
            <a:off x="776796" y="854475"/>
            <a:ext cx="10638407" cy="5149049"/>
          </a:xfrm>
          <a:prstGeom prst="rect">
            <a:avLst/>
          </a:prstGeom>
        </p:spPr>
      </p:pic>
    </p:spTree>
    <p:extLst>
      <p:ext uri="{BB962C8B-B14F-4D97-AF65-F5344CB8AC3E}">
        <p14:creationId xmlns:p14="http://schemas.microsoft.com/office/powerpoint/2010/main" val="3963331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5243E-43F9-4E09-B63F-8C3223ADB131}"/>
              </a:ext>
            </a:extLst>
          </p:cNvPr>
          <p:cNvSpPr txBox="1"/>
          <p:nvPr/>
        </p:nvSpPr>
        <p:spPr>
          <a:xfrm>
            <a:off x="5131293" y="443883"/>
            <a:ext cx="3480047" cy="369332"/>
          </a:xfrm>
          <a:prstGeom prst="rect">
            <a:avLst/>
          </a:prstGeom>
          <a:noFill/>
        </p:spPr>
        <p:txBody>
          <a:bodyPr wrap="square" rtlCol="0">
            <a:spAutoFit/>
          </a:bodyPr>
          <a:lstStyle/>
          <a:p>
            <a:r>
              <a:rPr lang="en-US" b="1" dirty="0"/>
              <a:t>EDITING MARKS</a:t>
            </a:r>
            <a:endParaRPr lang="en-IN" b="1" dirty="0"/>
          </a:p>
        </p:txBody>
      </p:sp>
      <p:pic>
        <p:nvPicPr>
          <p:cNvPr id="4" name="Picture 3">
            <a:extLst>
              <a:ext uri="{FF2B5EF4-FFF2-40B4-BE49-F238E27FC236}">
                <a16:creationId xmlns:a16="http://schemas.microsoft.com/office/drawing/2014/main" id="{62BD3950-2CAB-4CB9-9880-3EC313AC969A}"/>
              </a:ext>
            </a:extLst>
          </p:cNvPr>
          <p:cNvPicPr>
            <a:picLocks noChangeAspect="1"/>
          </p:cNvPicPr>
          <p:nvPr/>
        </p:nvPicPr>
        <p:blipFill>
          <a:blip r:embed="rId2"/>
          <a:stretch>
            <a:fillRect/>
          </a:stretch>
        </p:blipFill>
        <p:spPr>
          <a:xfrm>
            <a:off x="998738" y="1083074"/>
            <a:ext cx="10194523" cy="4945771"/>
          </a:xfrm>
          <a:prstGeom prst="rect">
            <a:avLst/>
          </a:prstGeom>
        </p:spPr>
      </p:pic>
    </p:spTree>
    <p:extLst>
      <p:ext uri="{BB962C8B-B14F-4D97-AF65-F5344CB8AC3E}">
        <p14:creationId xmlns:p14="http://schemas.microsoft.com/office/powerpoint/2010/main" val="1483249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9118B-55FD-46DA-85F4-028B5E240271}"/>
              </a:ext>
            </a:extLst>
          </p:cNvPr>
          <p:cNvPicPr>
            <a:picLocks noChangeAspect="1"/>
          </p:cNvPicPr>
          <p:nvPr/>
        </p:nvPicPr>
        <p:blipFill>
          <a:blip r:embed="rId2"/>
          <a:stretch>
            <a:fillRect/>
          </a:stretch>
        </p:blipFill>
        <p:spPr>
          <a:xfrm>
            <a:off x="963227" y="391172"/>
            <a:ext cx="10265545" cy="5774370"/>
          </a:xfrm>
          <a:prstGeom prst="rect">
            <a:avLst/>
          </a:prstGeom>
        </p:spPr>
      </p:pic>
    </p:spTree>
    <p:extLst>
      <p:ext uri="{BB962C8B-B14F-4D97-AF65-F5344CB8AC3E}">
        <p14:creationId xmlns:p14="http://schemas.microsoft.com/office/powerpoint/2010/main" val="2968339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6AED3-17A7-4FD3-89B7-E10BC32245C7}"/>
              </a:ext>
            </a:extLst>
          </p:cNvPr>
          <p:cNvSpPr txBox="1"/>
          <p:nvPr/>
        </p:nvSpPr>
        <p:spPr>
          <a:xfrm>
            <a:off x="3881021" y="346228"/>
            <a:ext cx="4429958" cy="369332"/>
          </a:xfrm>
          <a:prstGeom prst="rect">
            <a:avLst/>
          </a:prstGeom>
          <a:noFill/>
        </p:spPr>
        <p:txBody>
          <a:bodyPr wrap="square" rtlCol="0">
            <a:spAutoFit/>
          </a:bodyPr>
          <a:lstStyle/>
          <a:p>
            <a:r>
              <a:rPr lang="en-US" b="1" dirty="0"/>
              <a:t>MARKS OF ALL THE STUDENTS IN A CLASS</a:t>
            </a:r>
            <a:endParaRPr lang="en-IN" b="1" dirty="0"/>
          </a:p>
        </p:txBody>
      </p:sp>
      <p:pic>
        <p:nvPicPr>
          <p:cNvPr id="4" name="Picture 3">
            <a:extLst>
              <a:ext uri="{FF2B5EF4-FFF2-40B4-BE49-F238E27FC236}">
                <a16:creationId xmlns:a16="http://schemas.microsoft.com/office/drawing/2014/main" id="{8ABC1A7A-2C04-447B-AAF7-8EE3AF670E01}"/>
              </a:ext>
            </a:extLst>
          </p:cNvPr>
          <p:cNvPicPr>
            <a:picLocks noChangeAspect="1"/>
          </p:cNvPicPr>
          <p:nvPr/>
        </p:nvPicPr>
        <p:blipFill>
          <a:blip r:embed="rId2"/>
          <a:stretch>
            <a:fillRect/>
          </a:stretch>
        </p:blipFill>
        <p:spPr>
          <a:xfrm>
            <a:off x="1287262" y="878889"/>
            <a:ext cx="9493187" cy="5339918"/>
          </a:xfrm>
          <a:prstGeom prst="rect">
            <a:avLst/>
          </a:prstGeom>
        </p:spPr>
      </p:pic>
    </p:spTree>
    <p:extLst>
      <p:ext uri="{BB962C8B-B14F-4D97-AF65-F5344CB8AC3E}">
        <p14:creationId xmlns:p14="http://schemas.microsoft.com/office/powerpoint/2010/main" val="2353653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702C21-00CF-4751-AA9B-AF79E6693B65}"/>
              </a:ext>
            </a:extLst>
          </p:cNvPr>
          <p:cNvPicPr>
            <a:picLocks noChangeAspect="1"/>
          </p:cNvPicPr>
          <p:nvPr/>
        </p:nvPicPr>
        <p:blipFill>
          <a:blip r:embed="rId2"/>
          <a:stretch>
            <a:fillRect/>
          </a:stretch>
        </p:blipFill>
        <p:spPr>
          <a:xfrm>
            <a:off x="926484" y="319597"/>
            <a:ext cx="10339031" cy="5815705"/>
          </a:xfrm>
          <a:prstGeom prst="rect">
            <a:avLst/>
          </a:prstGeom>
        </p:spPr>
      </p:pic>
    </p:spTree>
    <p:extLst>
      <p:ext uri="{BB962C8B-B14F-4D97-AF65-F5344CB8AC3E}">
        <p14:creationId xmlns:p14="http://schemas.microsoft.com/office/powerpoint/2010/main" val="215880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15D34-C6F8-4095-8A74-E435320B4870}"/>
              </a:ext>
            </a:extLst>
          </p:cNvPr>
          <p:cNvSpPr txBox="1"/>
          <p:nvPr/>
        </p:nvSpPr>
        <p:spPr>
          <a:xfrm>
            <a:off x="5076806" y="307811"/>
            <a:ext cx="4083728" cy="369332"/>
          </a:xfrm>
          <a:prstGeom prst="rect">
            <a:avLst/>
          </a:prstGeom>
          <a:noFill/>
        </p:spPr>
        <p:txBody>
          <a:bodyPr wrap="square" rtlCol="0">
            <a:spAutoFit/>
          </a:bodyPr>
          <a:lstStyle/>
          <a:p>
            <a:r>
              <a:rPr lang="en-US" b="1" dirty="0"/>
              <a:t>OBJECTIVES</a:t>
            </a:r>
            <a:endParaRPr lang="en-IN" b="1" dirty="0"/>
          </a:p>
        </p:txBody>
      </p:sp>
      <p:sp>
        <p:nvSpPr>
          <p:cNvPr id="5" name="TextBox 4">
            <a:extLst>
              <a:ext uri="{FF2B5EF4-FFF2-40B4-BE49-F238E27FC236}">
                <a16:creationId xmlns:a16="http://schemas.microsoft.com/office/drawing/2014/main" id="{668AC5AE-082B-4586-89E9-2C40E27E435A}"/>
              </a:ext>
            </a:extLst>
          </p:cNvPr>
          <p:cNvSpPr txBox="1"/>
          <p:nvPr/>
        </p:nvSpPr>
        <p:spPr>
          <a:xfrm>
            <a:off x="683580" y="4593415"/>
            <a:ext cx="10209320" cy="1351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 objective of the College Information Management System is allow the administrator of any organization the ability to edit and find out the personal details of a student and allows the student to keep up-to-date his/her profile.</a:t>
            </a:r>
          </a:p>
          <a:p>
            <a:pPr marL="285750" indent="-285750">
              <a:lnSpc>
                <a:spcPct val="150000"/>
              </a:lnSpc>
              <a:buFont typeface="Wingdings" panose="05000000000000000000" pitchFamily="2" charset="2"/>
              <a:buChar char="Ø"/>
            </a:pPr>
            <a:r>
              <a:rPr lang="en-US" sz="1400" dirty="0"/>
              <a:t>It’s also facilitate keeping all the records of students, such as their id, name, mailing address, phone number, DOB, etc.</a:t>
            </a:r>
          </a:p>
          <a:p>
            <a:pPr marL="285750" indent="-285750">
              <a:lnSpc>
                <a:spcPct val="150000"/>
              </a:lnSpc>
              <a:buFont typeface="Wingdings" panose="05000000000000000000" pitchFamily="2" charset="2"/>
              <a:buChar char="Ø"/>
            </a:pPr>
            <a:r>
              <a:rPr lang="en-US" sz="1400" dirty="0"/>
              <a:t>Overall, it’ll make Student Information an easier job for the administrator and the student of any organizations.</a:t>
            </a:r>
            <a:endParaRPr lang="en-IN" sz="1400" dirty="0"/>
          </a:p>
        </p:txBody>
      </p:sp>
      <p:pic>
        <p:nvPicPr>
          <p:cNvPr id="7" name="Picture 6">
            <a:extLst>
              <a:ext uri="{FF2B5EF4-FFF2-40B4-BE49-F238E27FC236}">
                <a16:creationId xmlns:a16="http://schemas.microsoft.com/office/drawing/2014/main" id="{CB5E013B-64AC-4E02-A98D-1AAB09E40CBB}"/>
              </a:ext>
            </a:extLst>
          </p:cNvPr>
          <p:cNvPicPr>
            <a:picLocks noChangeAspect="1"/>
          </p:cNvPicPr>
          <p:nvPr/>
        </p:nvPicPr>
        <p:blipFill>
          <a:blip r:embed="rId2"/>
          <a:stretch>
            <a:fillRect/>
          </a:stretch>
        </p:blipFill>
        <p:spPr>
          <a:xfrm>
            <a:off x="2495844" y="733095"/>
            <a:ext cx="6353971" cy="3435036"/>
          </a:xfrm>
          <a:prstGeom prst="rect">
            <a:avLst/>
          </a:prstGeom>
        </p:spPr>
      </p:pic>
    </p:spTree>
    <p:extLst>
      <p:ext uri="{BB962C8B-B14F-4D97-AF65-F5344CB8AC3E}">
        <p14:creationId xmlns:p14="http://schemas.microsoft.com/office/powerpoint/2010/main" val="551520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97A-F6E0-4721-B307-7EEDBAAF3DD4}"/>
              </a:ext>
            </a:extLst>
          </p:cNvPr>
          <p:cNvSpPr txBox="1"/>
          <p:nvPr/>
        </p:nvSpPr>
        <p:spPr>
          <a:xfrm>
            <a:off x="4906392" y="334778"/>
            <a:ext cx="2379216" cy="369332"/>
          </a:xfrm>
          <a:prstGeom prst="rect">
            <a:avLst/>
          </a:prstGeom>
          <a:noFill/>
        </p:spPr>
        <p:txBody>
          <a:bodyPr wrap="square" rtlCol="0">
            <a:spAutoFit/>
          </a:bodyPr>
          <a:lstStyle/>
          <a:p>
            <a:r>
              <a:rPr lang="en-US" b="1" dirty="0"/>
              <a:t>TEACHER TIME TABLE</a:t>
            </a:r>
            <a:endParaRPr lang="en-IN" b="1" dirty="0"/>
          </a:p>
        </p:txBody>
      </p:sp>
      <p:pic>
        <p:nvPicPr>
          <p:cNvPr id="6" name="Picture 5">
            <a:extLst>
              <a:ext uri="{FF2B5EF4-FFF2-40B4-BE49-F238E27FC236}">
                <a16:creationId xmlns:a16="http://schemas.microsoft.com/office/drawing/2014/main" id="{DE3C19BD-9F65-45D3-89CC-C92B87759909}"/>
              </a:ext>
            </a:extLst>
          </p:cNvPr>
          <p:cNvPicPr>
            <a:picLocks noChangeAspect="1"/>
          </p:cNvPicPr>
          <p:nvPr/>
        </p:nvPicPr>
        <p:blipFill>
          <a:blip r:embed="rId2"/>
          <a:stretch>
            <a:fillRect/>
          </a:stretch>
        </p:blipFill>
        <p:spPr>
          <a:xfrm>
            <a:off x="1549154" y="871399"/>
            <a:ext cx="9093692" cy="5115202"/>
          </a:xfrm>
          <a:prstGeom prst="rect">
            <a:avLst/>
          </a:prstGeom>
        </p:spPr>
      </p:pic>
    </p:spTree>
    <p:extLst>
      <p:ext uri="{BB962C8B-B14F-4D97-AF65-F5344CB8AC3E}">
        <p14:creationId xmlns:p14="http://schemas.microsoft.com/office/powerpoint/2010/main" val="214201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0811A-80BE-4FA5-A4DB-1749C2914E98}"/>
              </a:ext>
            </a:extLst>
          </p:cNvPr>
          <p:cNvSpPr txBox="1"/>
          <p:nvPr/>
        </p:nvSpPr>
        <p:spPr>
          <a:xfrm>
            <a:off x="3947603" y="417250"/>
            <a:ext cx="4296793" cy="369332"/>
          </a:xfrm>
          <a:prstGeom prst="rect">
            <a:avLst/>
          </a:prstGeom>
          <a:noFill/>
        </p:spPr>
        <p:txBody>
          <a:bodyPr wrap="square" rtlCol="0">
            <a:spAutoFit/>
          </a:bodyPr>
          <a:lstStyle/>
          <a:p>
            <a:r>
              <a:rPr lang="en-US" b="1" dirty="0"/>
              <a:t>LIST OF FREE TEACHERS FOR TIME SLOT</a:t>
            </a:r>
            <a:endParaRPr lang="en-IN" b="1" dirty="0"/>
          </a:p>
        </p:txBody>
      </p:sp>
      <p:pic>
        <p:nvPicPr>
          <p:cNvPr id="4" name="Picture 3">
            <a:extLst>
              <a:ext uri="{FF2B5EF4-FFF2-40B4-BE49-F238E27FC236}">
                <a16:creationId xmlns:a16="http://schemas.microsoft.com/office/drawing/2014/main" id="{7904D575-F5B7-4C4E-8BAF-DBF4935A10F0}"/>
              </a:ext>
            </a:extLst>
          </p:cNvPr>
          <p:cNvPicPr>
            <a:picLocks noChangeAspect="1"/>
          </p:cNvPicPr>
          <p:nvPr/>
        </p:nvPicPr>
        <p:blipFill>
          <a:blip r:embed="rId2"/>
          <a:stretch>
            <a:fillRect/>
          </a:stretch>
        </p:blipFill>
        <p:spPr>
          <a:xfrm>
            <a:off x="1340528" y="968776"/>
            <a:ext cx="8747463" cy="4920448"/>
          </a:xfrm>
          <a:prstGeom prst="rect">
            <a:avLst/>
          </a:prstGeom>
        </p:spPr>
      </p:pic>
    </p:spTree>
    <p:extLst>
      <p:ext uri="{BB962C8B-B14F-4D97-AF65-F5344CB8AC3E}">
        <p14:creationId xmlns:p14="http://schemas.microsoft.com/office/powerpoint/2010/main" val="286935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01BAF-22D7-40DC-935F-EC48B314998E}"/>
              </a:ext>
            </a:extLst>
          </p:cNvPr>
          <p:cNvSpPr txBox="1"/>
          <p:nvPr/>
        </p:nvSpPr>
        <p:spPr>
          <a:xfrm>
            <a:off x="3968318" y="319596"/>
            <a:ext cx="4208016" cy="369332"/>
          </a:xfrm>
          <a:prstGeom prst="rect">
            <a:avLst/>
          </a:prstGeom>
          <a:noFill/>
        </p:spPr>
        <p:txBody>
          <a:bodyPr wrap="square" rtlCol="0">
            <a:spAutoFit/>
          </a:bodyPr>
          <a:lstStyle/>
          <a:p>
            <a:r>
              <a:rPr lang="en-US" b="1" dirty="0"/>
              <a:t>ATTENDANCE FOR A CLASS OF STUDENTS</a:t>
            </a:r>
            <a:endParaRPr lang="en-IN" b="1" dirty="0"/>
          </a:p>
        </p:txBody>
      </p:sp>
      <p:pic>
        <p:nvPicPr>
          <p:cNvPr id="4" name="Picture 3">
            <a:extLst>
              <a:ext uri="{FF2B5EF4-FFF2-40B4-BE49-F238E27FC236}">
                <a16:creationId xmlns:a16="http://schemas.microsoft.com/office/drawing/2014/main" id="{51E42D72-AA61-4D04-9C6C-2C486E3C5BF0}"/>
              </a:ext>
            </a:extLst>
          </p:cNvPr>
          <p:cNvPicPr>
            <a:picLocks noChangeAspect="1"/>
          </p:cNvPicPr>
          <p:nvPr/>
        </p:nvPicPr>
        <p:blipFill>
          <a:blip r:embed="rId2"/>
          <a:stretch>
            <a:fillRect/>
          </a:stretch>
        </p:blipFill>
        <p:spPr>
          <a:xfrm>
            <a:off x="1267533" y="763479"/>
            <a:ext cx="9477405" cy="5331041"/>
          </a:xfrm>
          <a:prstGeom prst="rect">
            <a:avLst/>
          </a:prstGeom>
        </p:spPr>
      </p:pic>
    </p:spTree>
    <p:extLst>
      <p:ext uri="{BB962C8B-B14F-4D97-AF65-F5344CB8AC3E}">
        <p14:creationId xmlns:p14="http://schemas.microsoft.com/office/powerpoint/2010/main" val="1577109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D18E62-B6BF-46F2-9690-4370F02B9D84}"/>
              </a:ext>
            </a:extLst>
          </p:cNvPr>
          <p:cNvPicPr>
            <a:picLocks noChangeAspect="1"/>
          </p:cNvPicPr>
          <p:nvPr/>
        </p:nvPicPr>
        <p:blipFill>
          <a:blip r:embed="rId2"/>
          <a:stretch>
            <a:fillRect/>
          </a:stretch>
        </p:blipFill>
        <p:spPr>
          <a:xfrm>
            <a:off x="1033756" y="408372"/>
            <a:ext cx="10124488" cy="5695025"/>
          </a:xfrm>
          <a:prstGeom prst="rect">
            <a:avLst/>
          </a:prstGeom>
        </p:spPr>
      </p:pic>
    </p:spTree>
    <p:extLst>
      <p:ext uri="{BB962C8B-B14F-4D97-AF65-F5344CB8AC3E}">
        <p14:creationId xmlns:p14="http://schemas.microsoft.com/office/powerpoint/2010/main" val="184514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EED97-1378-4326-A6D1-DA4E1732F856}"/>
              </a:ext>
            </a:extLst>
          </p:cNvPr>
          <p:cNvSpPr txBox="1"/>
          <p:nvPr/>
        </p:nvSpPr>
        <p:spPr>
          <a:xfrm>
            <a:off x="5060271" y="490037"/>
            <a:ext cx="3444536" cy="369332"/>
          </a:xfrm>
          <a:prstGeom prst="rect">
            <a:avLst/>
          </a:prstGeom>
          <a:noFill/>
        </p:spPr>
        <p:txBody>
          <a:bodyPr wrap="square" rtlCol="0">
            <a:spAutoFit/>
          </a:bodyPr>
          <a:lstStyle/>
          <a:p>
            <a:r>
              <a:rPr lang="en-US" b="1" dirty="0"/>
              <a:t>ADMIN LOGIN PAGE</a:t>
            </a:r>
            <a:endParaRPr lang="en-IN" b="1" dirty="0"/>
          </a:p>
        </p:txBody>
      </p:sp>
      <p:pic>
        <p:nvPicPr>
          <p:cNvPr id="4" name="Picture 3">
            <a:extLst>
              <a:ext uri="{FF2B5EF4-FFF2-40B4-BE49-F238E27FC236}">
                <a16:creationId xmlns:a16="http://schemas.microsoft.com/office/drawing/2014/main" id="{FA0DB61D-3FEF-48A2-BDC3-624A8FE043CC}"/>
              </a:ext>
            </a:extLst>
          </p:cNvPr>
          <p:cNvPicPr>
            <a:picLocks noChangeAspect="1"/>
          </p:cNvPicPr>
          <p:nvPr/>
        </p:nvPicPr>
        <p:blipFill>
          <a:blip r:embed="rId2"/>
          <a:stretch>
            <a:fillRect/>
          </a:stretch>
        </p:blipFill>
        <p:spPr>
          <a:xfrm>
            <a:off x="1579822" y="976543"/>
            <a:ext cx="9032356" cy="5080701"/>
          </a:xfrm>
          <a:prstGeom prst="rect">
            <a:avLst/>
          </a:prstGeom>
        </p:spPr>
      </p:pic>
    </p:spTree>
    <p:extLst>
      <p:ext uri="{BB962C8B-B14F-4D97-AF65-F5344CB8AC3E}">
        <p14:creationId xmlns:p14="http://schemas.microsoft.com/office/powerpoint/2010/main" val="1132102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E7940B-6D36-4552-A5D2-6880473F59D4}"/>
              </a:ext>
            </a:extLst>
          </p:cNvPr>
          <p:cNvSpPr txBox="1"/>
          <p:nvPr/>
        </p:nvSpPr>
        <p:spPr>
          <a:xfrm>
            <a:off x="4971495" y="523782"/>
            <a:ext cx="3622090" cy="369332"/>
          </a:xfrm>
          <a:prstGeom prst="rect">
            <a:avLst/>
          </a:prstGeom>
          <a:noFill/>
        </p:spPr>
        <p:txBody>
          <a:bodyPr wrap="square" rtlCol="0">
            <a:spAutoFit/>
          </a:bodyPr>
          <a:lstStyle/>
          <a:p>
            <a:r>
              <a:rPr lang="en-US" b="1" dirty="0"/>
              <a:t>ADMIN HOME PAGE</a:t>
            </a:r>
            <a:endParaRPr lang="en-IN" b="1" dirty="0"/>
          </a:p>
        </p:txBody>
      </p:sp>
      <p:pic>
        <p:nvPicPr>
          <p:cNvPr id="4" name="Picture 3">
            <a:extLst>
              <a:ext uri="{FF2B5EF4-FFF2-40B4-BE49-F238E27FC236}">
                <a16:creationId xmlns:a16="http://schemas.microsoft.com/office/drawing/2014/main" id="{6AFB8EE3-38F8-41F7-A6D9-741155CD07A5}"/>
              </a:ext>
            </a:extLst>
          </p:cNvPr>
          <p:cNvPicPr>
            <a:picLocks noChangeAspect="1"/>
          </p:cNvPicPr>
          <p:nvPr/>
        </p:nvPicPr>
        <p:blipFill>
          <a:blip r:embed="rId2"/>
          <a:stretch>
            <a:fillRect/>
          </a:stretch>
        </p:blipFill>
        <p:spPr>
          <a:xfrm>
            <a:off x="1506244" y="1020931"/>
            <a:ext cx="8972364" cy="5046955"/>
          </a:xfrm>
          <a:prstGeom prst="rect">
            <a:avLst/>
          </a:prstGeom>
        </p:spPr>
      </p:pic>
    </p:spTree>
    <p:extLst>
      <p:ext uri="{BB962C8B-B14F-4D97-AF65-F5344CB8AC3E}">
        <p14:creationId xmlns:p14="http://schemas.microsoft.com/office/powerpoint/2010/main" val="268368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BAF3A-7D4A-4A1E-8B8E-8F956D7727E3}"/>
              </a:ext>
            </a:extLst>
          </p:cNvPr>
          <p:cNvSpPr txBox="1"/>
          <p:nvPr/>
        </p:nvSpPr>
        <p:spPr>
          <a:xfrm>
            <a:off x="4128117" y="514905"/>
            <a:ext cx="4199137" cy="369332"/>
          </a:xfrm>
          <a:prstGeom prst="rect">
            <a:avLst/>
          </a:prstGeom>
          <a:noFill/>
        </p:spPr>
        <p:txBody>
          <a:bodyPr wrap="square" rtlCol="0">
            <a:spAutoFit/>
          </a:bodyPr>
          <a:lstStyle/>
          <a:p>
            <a:r>
              <a:rPr lang="en-US" b="1" dirty="0"/>
              <a:t>ADMIN STUDENTS TABLE PAGE</a:t>
            </a:r>
            <a:endParaRPr lang="en-IN" b="1" dirty="0"/>
          </a:p>
        </p:txBody>
      </p:sp>
      <p:pic>
        <p:nvPicPr>
          <p:cNvPr id="4" name="Picture 3">
            <a:extLst>
              <a:ext uri="{FF2B5EF4-FFF2-40B4-BE49-F238E27FC236}">
                <a16:creationId xmlns:a16="http://schemas.microsoft.com/office/drawing/2014/main" id="{BE660639-1786-4887-9474-8BD35B0CAE24}"/>
              </a:ext>
            </a:extLst>
          </p:cNvPr>
          <p:cNvPicPr>
            <a:picLocks noChangeAspect="1"/>
          </p:cNvPicPr>
          <p:nvPr/>
        </p:nvPicPr>
        <p:blipFill>
          <a:blip r:embed="rId2"/>
          <a:stretch>
            <a:fillRect/>
          </a:stretch>
        </p:blipFill>
        <p:spPr>
          <a:xfrm>
            <a:off x="1438183" y="1022596"/>
            <a:ext cx="9111448" cy="5125190"/>
          </a:xfrm>
          <a:prstGeom prst="rect">
            <a:avLst/>
          </a:prstGeom>
        </p:spPr>
      </p:pic>
    </p:spTree>
    <p:extLst>
      <p:ext uri="{BB962C8B-B14F-4D97-AF65-F5344CB8AC3E}">
        <p14:creationId xmlns:p14="http://schemas.microsoft.com/office/powerpoint/2010/main" val="1273532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99D165-C2E0-4D56-A5AB-5BF70E6E192A}"/>
              </a:ext>
            </a:extLst>
          </p:cNvPr>
          <p:cNvSpPr txBox="1"/>
          <p:nvPr/>
        </p:nvSpPr>
        <p:spPr>
          <a:xfrm>
            <a:off x="5078028" y="568171"/>
            <a:ext cx="3266982" cy="369332"/>
          </a:xfrm>
          <a:prstGeom prst="rect">
            <a:avLst/>
          </a:prstGeom>
          <a:noFill/>
        </p:spPr>
        <p:txBody>
          <a:bodyPr wrap="square" rtlCol="0">
            <a:spAutoFit/>
          </a:bodyPr>
          <a:lstStyle/>
          <a:p>
            <a:r>
              <a:rPr lang="en-US" b="1" dirty="0"/>
              <a:t>CONCLUSION</a:t>
            </a:r>
            <a:endParaRPr lang="en-IN" b="1" dirty="0"/>
          </a:p>
        </p:txBody>
      </p:sp>
      <p:sp>
        <p:nvSpPr>
          <p:cNvPr id="3" name="TextBox 2">
            <a:extLst>
              <a:ext uri="{FF2B5EF4-FFF2-40B4-BE49-F238E27FC236}">
                <a16:creationId xmlns:a16="http://schemas.microsoft.com/office/drawing/2014/main" id="{D1686ED2-5FAE-4477-B362-996DA2B4DDE4}"/>
              </a:ext>
            </a:extLst>
          </p:cNvPr>
          <p:cNvSpPr txBox="1"/>
          <p:nvPr/>
        </p:nvSpPr>
        <p:spPr>
          <a:xfrm>
            <a:off x="994299" y="2385303"/>
            <a:ext cx="8975324" cy="32905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By using existing system accessing information from files is a difficult task and there is no quick and easy way to keep the records of students and staff.</a:t>
            </a:r>
          </a:p>
          <a:p>
            <a:pPr marL="285750" indent="-285750">
              <a:lnSpc>
                <a:spcPct val="150000"/>
              </a:lnSpc>
              <a:buFont typeface="Wingdings" panose="05000000000000000000" pitchFamily="2" charset="2"/>
              <a:buChar char="Ø"/>
            </a:pPr>
            <a:r>
              <a:rPr lang="en-US" sz="1400" dirty="0"/>
              <a:t>This system that deals with the issues related to a particular institution.</a:t>
            </a:r>
          </a:p>
          <a:p>
            <a:pPr marL="285750" indent="-285750">
              <a:lnSpc>
                <a:spcPct val="150000"/>
              </a:lnSpc>
              <a:buFont typeface="Wingdings" panose="05000000000000000000" pitchFamily="2" charset="2"/>
              <a:buChar char="Ø"/>
            </a:pPr>
            <a:r>
              <a:rPr lang="en-US" sz="1400" dirty="0"/>
              <a:t>It is very useful to the student as well as the faculties to have easy access to finding the details.</a:t>
            </a:r>
          </a:p>
          <a:p>
            <a:pPr marL="285750" indent="-285750">
              <a:lnSpc>
                <a:spcPct val="150000"/>
              </a:lnSpc>
              <a:buFont typeface="Wingdings" panose="05000000000000000000" pitchFamily="2" charset="2"/>
              <a:buChar char="Ø"/>
            </a:pPr>
            <a:r>
              <a:rPr lang="en-US" sz="1400" dirty="0"/>
              <a:t>This project is designing to keeping in view the day to day problems faced by a college system.</a:t>
            </a:r>
          </a:p>
          <a:p>
            <a:pPr marL="285750" indent="-285750">
              <a:lnSpc>
                <a:spcPct val="150000"/>
              </a:lnSpc>
              <a:buFont typeface="Wingdings" panose="05000000000000000000" pitchFamily="2" charset="2"/>
              <a:buChar char="Ø"/>
            </a:pPr>
            <a:r>
              <a:rPr lang="en-US" sz="1400" dirty="0"/>
              <a:t>This system provides the automatic admissions no manual processing is required.</a:t>
            </a:r>
          </a:p>
          <a:p>
            <a:pPr marL="285750" indent="-285750">
              <a:lnSpc>
                <a:spcPct val="150000"/>
              </a:lnSpc>
              <a:buFont typeface="Wingdings" panose="05000000000000000000" pitchFamily="2" charset="2"/>
              <a:buChar char="Ø"/>
            </a:pPr>
            <a:r>
              <a:rPr lang="en-US" sz="1400" dirty="0"/>
              <a:t>This is a paperless work.</a:t>
            </a:r>
          </a:p>
          <a:p>
            <a:pPr marL="285750" indent="-285750">
              <a:lnSpc>
                <a:spcPct val="150000"/>
              </a:lnSpc>
              <a:buFont typeface="Wingdings" panose="05000000000000000000" pitchFamily="2" charset="2"/>
              <a:buChar char="Ø"/>
            </a:pPr>
            <a:r>
              <a:rPr lang="en-US" sz="1400" dirty="0"/>
              <a:t>It can be monitored and controlled remotely. It always provides accurate information.</a:t>
            </a:r>
          </a:p>
          <a:p>
            <a:pPr marL="285750" indent="-285750">
              <a:lnSpc>
                <a:spcPct val="150000"/>
              </a:lnSpc>
              <a:buFont typeface="Wingdings" panose="05000000000000000000" pitchFamily="2" charset="2"/>
              <a:buChar char="Ø"/>
            </a:pPr>
            <a:r>
              <a:rPr lang="en-US" sz="1400" dirty="0"/>
              <a:t>Hence, this project is successfully implemented with all the features and modules of the college management system as per requirements.</a:t>
            </a:r>
            <a:endParaRPr lang="en-IN" sz="1400" dirty="0"/>
          </a:p>
        </p:txBody>
      </p:sp>
      <p:pic>
        <p:nvPicPr>
          <p:cNvPr id="5" name="Picture 4">
            <a:extLst>
              <a:ext uri="{FF2B5EF4-FFF2-40B4-BE49-F238E27FC236}">
                <a16:creationId xmlns:a16="http://schemas.microsoft.com/office/drawing/2014/main" id="{37479763-C47B-4EB6-8A64-8D97BFF4956E}"/>
              </a:ext>
            </a:extLst>
          </p:cNvPr>
          <p:cNvPicPr>
            <a:picLocks noChangeAspect="1"/>
          </p:cNvPicPr>
          <p:nvPr/>
        </p:nvPicPr>
        <p:blipFill>
          <a:blip r:embed="rId2"/>
          <a:stretch>
            <a:fillRect/>
          </a:stretch>
        </p:blipFill>
        <p:spPr>
          <a:xfrm>
            <a:off x="7606543" y="937503"/>
            <a:ext cx="4010025" cy="2895600"/>
          </a:xfrm>
          <a:prstGeom prst="rect">
            <a:avLst/>
          </a:prstGeom>
        </p:spPr>
      </p:pic>
    </p:spTree>
    <p:extLst>
      <p:ext uri="{BB962C8B-B14F-4D97-AF65-F5344CB8AC3E}">
        <p14:creationId xmlns:p14="http://schemas.microsoft.com/office/powerpoint/2010/main" val="27374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D3D4D-30FA-46DE-B658-845F0BC3D7AB}"/>
              </a:ext>
            </a:extLst>
          </p:cNvPr>
          <p:cNvSpPr txBox="1"/>
          <p:nvPr/>
        </p:nvSpPr>
        <p:spPr>
          <a:xfrm>
            <a:off x="5473084" y="303610"/>
            <a:ext cx="3009530" cy="372862"/>
          </a:xfrm>
          <a:prstGeom prst="rect">
            <a:avLst/>
          </a:prstGeom>
          <a:noFill/>
        </p:spPr>
        <p:txBody>
          <a:bodyPr wrap="square" rtlCol="0">
            <a:spAutoFit/>
          </a:bodyPr>
          <a:lstStyle/>
          <a:p>
            <a:r>
              <a:rPr lang="en-US" b="1" dirty="0"/>
              <a:t>SCOPE</a:t>
            </a:r>
            <a:endParaRPr lang="en-IN" b="1" dirty="0"/>
          </a:p>
        </p:txBody>
      </p:sp>
      <p:sp>
        <p:nvSpPr>
          <p:cNvPr id="3" name="TextBox 2">
            <a:extLst>
              <a:ext uri="{FF2B5EF4-FFF2-40B4-BE49-F238E27FC236}">
                <a16:creationId xmlns:a16="http://schemas.microsoft.com/office/drawing/2014/main" id="{527A5559-413C-428B-A082-38BD2E7F632C}"/>
              </a:ext>
            </a:extLst>
          </p:cNvPr>
          <p:cNvSpPr txBox="1"/>
          <p:nvPr/>
        </p:nvSpPr>
        <p:spPr>
          <a:xfrm>
            <a:off x="957552" y="3715803"/>
            <a:ext cx="10099344"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College management is becoming a very essential component in education in this modern-day age.</a:t>
            </a:r>
          </a:p>
          <a:p>
            <a:pPr marL="285750" indent="-285750">
              <a:lnSpc>
                <a:spcPct val="150000"/>
              </a:lnSpc>
              <a:buFont typeface="Wingdings" panose="05000000000000000000" pitchFamily="2" charset="2"/>
              <a:buChar char="Ø"/>
            </a:pPr>
            <a:r>
              <a:rPr lang="en-US" sz="1400" dirty="0"/>
              <a:t>With the help of the College Automation System, we can gather all the useful information needed for the management in a few clicks.</a:t>
            </a:r>
          </a:p>
          <a:p>
            <a:pPr marL="285750" indent="-285750">
              <a:lnSpc>
                <a:spcPct val="150000"/>
              </a:lnSpc>
              <a:buFont typeface="Wingdings" panose="05000000000000000000" pitchFamily="2" charset="2"/>
              <a:buChar char="Ø"/>
            </a:pPr>
            <a:r>
              <a:rPr lang="en-US" sz="1400" dirty="0"/>
              <a:t>The College ERP system now computerized all the details that are maintained manually.</a:t>
            </a:r>
          </a:p>
          <a:p>
            <a:pPr marL="285750" indent="-285750">
              <a:lnSpc>
                <a:spcPct val="150000"/>
              </a:lnSpc>
              <a:buFont typeface="Wingdings" panose="05000000000000000000" pitchFamily="2" charset="2"/>
              <a:buChar char="Ø"/>
            </a:pPr>
            <a:r>
              <a:rPr lang="en-US" sz="1400" dirty="0"/>
              <a:t>Once the details are fed into the system or computer there is no need for various persons to deal with separate sections.</a:t>
            </a:r>
          </a:p>
          <a:p>
            <a:pPr marL="285750" indent="-285750">
              <a:lnSpc>
                <a:spcPct val="150000"/>
              </a:lnSpc>
              <a:buFont typeface="Wingdings" panose="05000000000000000000" pitchFamily="2" charset="2"/>
              <a:buChar char="Ø"/>
            </a:pPr>
            <a:r>
              <a:rPr lang="en-US" sz="1400" dirty="0"/>
              <a:t>Only a person is enough to maintain all the reports and records.</a:t>
            </a:r>
          </a:p>
          <a:p>
            <a:pPr marL="285750" indent="-285750">
              <a:lnSpc>
                <a:spcPct val="150000"/>
              </a:lnSpc>
              <a:buFont typeface="Wingdings" panose="05000000000000000000" pitchFamily="2" charset="2"/>
              <a:buChar char="Ø"/>
            </a:pPr>
            <a:r>
              <a:rPr lang="en-US" sz="1400" dirty="0"/>
              <a:t>The security can also be given as per the user requirement.</a:t>
            </a:r>
            <a:endParaRPr lang="en-IN" sz="1400" dirty="0"/>
          </a:p>
        </p:txBody>
      </p:sp>
      <p:pic>
        <p:nvPicPr>
          <p:cNvPr id="5" name="Picture 4">
            <a:extLst>
              <a:ext uri="{FF2B5EF4-FFF2-40B4-BE49-F238E27FC236}">
                <a16:creationId xmlns:a16="http://schemas.microsoft.com/office/drawing/2014/main" id="{98F0443A-3A60-4703-BCCE-B8128BFE9F7F}"/>
              </a:ext>
            </a:extLst>
          </p:cNvPr>
          <p:cNvPicPr>
            <a:picLocks noChangeAspect="1"/>
          </p:cNvPicPr>
          <p:nvPr/>
        </p:nvPicPr>
        <p:blipFill>
          <a:blip r:embed="rId2"/>
          <a:stretch>
            <a:fillRect/>
          </a:stretch>
        </p:blipFill>
        <p:spPr>
          <a:xfrm>
            <a:off x="1720974" y="821112"/>
            <a:ext cx="8572500" cy="2750051"/>
          </a:xfrm>
          <a:prstGeom prst="rect">
            <a:avLst/>
          </a:prstGeom>
        </p:spPr>
      </p:pic>
    </p:spTree>
    <p:extLst>
      <p:ext uri="{BB962C8B-B14F-4D97-AF65-F5344CB8AC3E}">
        <p14:creationId xmlns:p14="http://schemas.microsoft.com/office/powerpoint/2010/main" val="68604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0A1E9B-A95B-45FA-AA57-9C2568AFEC1C}"/>
              </a:ext>
            </a:extLst>
          </p:cNvPr>
          <p:cNvSpPr txBox="1"/>
          <p:nvPr/>
        </p:nvSpPr>
        <p:spPr>
          <a:xfrm>
            <a:off x="4980373" y="497150"/>
            <a:ext cx="4705165" cy="369332"/>
          </a:xfrm>
          <a:prstGeom prst="rect">
            <a:avLst/>
          </a:prstGeom>
          <a:noFill/>
        </p:spPr>
        <p:txBody>
          <a:bodyPr wrap="square" rtlCol="0">
            <a:spAutoFit/>
          </a:bodyPr>
          <a:lstStyle/>
          <a:p>
            <a:r>
              <a:rPr lang="en-US" b="1" dirty="0"/>
              <a:t>PRODUCT PERSPECTIVE</a:t>
            </a:r>
            <a:endParaRPr lang="en-IN" b="1" dirty="0"/>
          </a:p>
        </p:txBody>
      </p:sp>
      <p:sp>
        <p:nvSpPr>
          <p:cNvPr id="3" name="TextBox 2">
            <a:extLst>
              <a:ext uri="{FF2B5EF4-FFF2-40B4-BE49-F238E27FC236}">
                <a16:creationId xmlns:a16="http://schemas.microsoft.com/office/drawing/2014/main" id="{AA56274C-B7B6-4054-9EE4-E044FF3E2A21}"/>
              </a:ext>
            </a:extLst>
          </p:cNvPr>
          <p:cNvSpPr txBox="1"/>
          <p:nvPr/>
        </p:nvSpPr>
        <p:spPr>
          <a:xfrm>
            <a:off x="763480" y="3755255"/>
            <a:ext cx="9809825"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ERP means the techniques and concepts for integrated management of the business as a whole, from the viewpoint of effective use of management resources to improve the efficiency of enterprise management.</a:t>
            </a:r>
          </a:p>
          <a:p>
            <a:pPr marL="285750" indent="-285750">
              <a:lnSpc>
                <a:spcPct val="150000"/>
              </a:lnSpc>
              <a:buFont typeface="Wingdings" panose="05000000000000000000" pitchFamily="2" charset="2"/>
              <a:buChar char="Ø"/>
            </a:pPr>
            <a:r>
              <a:rPr lang="en-US" sz="1400" dirty="0"/>
              <a:t>A fully integrated web-based ERP will capture and create accurate, consistent, and timely relevant data, and assist in intelligent business decision-making. </a:t>
            </a:r>
          </a:p>
          <a:p>
            <a:pPr marL="285750" indent="-285750">
              <a:lnSpc>
                <a:spcPct val="150000"/>
              </a:lnSpc>
              <a:buFont typeface="Wingdings" panose="05000000000000000000" pitchFamily="2" charset="2"/>
              <a:buChar char="Ø"/>
            </a:pPr>
            <a:r>
              <a:rPr lang="en-US" sz="1400" dirty="0"/>
              <a:t>It reduces data error, ensures that information is managed efficiently and is always up-to-date.</a:t>
            </a:r>
          </a:p>
          <a:p>
            <a:pPr marL="285750" indent="-285750">
              <a:lnSpc>
                <a:spcPct val="150000"/>
              </a:lnSpc>
              <a:buFont typeface="Wingdings" panose="05000000000000000000" pitchFamily="2" charset="2"/>
              <a:buChar char="Ø"/>
            </a:pPr>
            <a:r>
              <a:rPr lang="en-US" sz="1400" dirty="0"/>
              <a:t>It is made after extensive study of all the departments like a student, faculty, </a:t>
            </a:r>
            <a:r>
              <a:rPr lang="en-US" sz="1400" dirty="0" err="1"/>
              <a:t>etc</a:t>
            </a:r>
            <a:r>
              <a:rPr lang="en-US" sz="1400" dirty="0"/>
              <a:t> of colleges and is provided with extract of everything a college requires for their database handling, department management, and student/staff management.</a:t>
            </a:r>
          </a:p>
        </p:txBody>
      </p:sp>
      <p:pic>
        <p:nvPicPr>
          <p:cNvPr id="5" name="Picture 4">
            <a:extLst>
              <a:ext uri="{FF2B5EF4-FFF2-40B4-BE49-F238E27FC236}">
                <a16:creationId xmlns:a16="http://schemas.microsoft.com/office/drawing/2014/main" id="{C65A9D40-508B-41A9-8D24-DA13568FB399}"/>
              </a:ext>
            </a:extLst>
          </p:cNvPr>
          <p:cNvPicPr>
            <a:picLocks noChangeAspect="1"/>
          </p:cNvPicPr>
          <p:nvPr/>
        </p:nvPicPr>
        <p:blipFill>
          <a:blip r:embed="rId2"/>
          <a:stretch>
            <a:fillRect/>
          </a:stretch>
        </p:blipFill>
        <p:spPr>
          <a:xfrm>
            <a:off x="2291918" y="1343946"/>
            <a:ext cx="7608163" cy="2085054"/>
          </a:xfrm>
          <a:prstGeom prst="rect">
            <a:avLst/>
          </a:prstGeom>
        </p:spPr>
      </p:pic>
    </p:spTree>
    <p:extLst>
      <p:ext uri="{BB962C8B-B14F-4D97-AF65-F5344CB8AC3E}">
        <p14:creationId xmlns:p14="http://schemas.microsoft.com/office/powerpoint/2010/main" val="490354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843314-F44E-4BB0-8093-998B0FCDF1D6}"/>
              </a:ext>
            </a:extLst>
          </p:cNvPr>
          <p:cNvSpPr txBox="1"/>
          <p:nvPr/>
        </p:nvSpPr>
        <p:spPr>
          <a:xfrm>
            <a:off x="4785063" y="514906"/>
            <a:ext cx="2840855" cy="369332"/>
          </a:xfrm>
          <a:prstGeom prst="rect">
            <a:avLst/>
          </a:prstGeom>
          <a:noFill/>
        </p:spPr>
        <p:txBody>
          <a:bodyPr wrap="square" rtlCol="0">
            <a:spAutoFit/>
          </a:bodyPr>
          <a:lstStyle/>
          <a:p>
            <a:r>
              <a:rPr lang="en-US" b="1" dirty="0"/>
              <a:t>PRODUCT FEATURES</a:t>
            </a:r>
            <a:endParaRPr lang="en-IN" b="1" dirty="0"/>
          </a:p>
        </p:txBody>
      </p:sp>
      <p:sp>
        <p:nvSpPr>
          <p:cNvPr id="3" name="TextBox 2">
            <a:extLst>
              <a:ext uri="{FF2B5EF4-FFF2-40B4-BE49-F238E27FC236}">
                <a16:creationId xmlns:a16="http://schemas.microsoft.com/office/drawing/2014/main" id="{5925090F-DD7C-42CB-88F6-4B1FC8D4333C}"/>
              </a:ext>
            </a:extLst>
          </p:cNvPr>
          <p:cNvSpPr txBox="1"/>
          <p:nvPr/>
        </p:nvSpPr>
        <p:spPr>
          <a:xfrm>
            <a:off x="1278383" y="4110360"/>
            <a:ext cx="9854214" cy="16747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Each teacher will be able to enter attendance and marks for their respective students.</a:t>
            </a:r>
          </a:p>
          <a:p>
            <a:pPr marL="285750" indent="-285750">
              <a:lnSpc>
                <a:spcPct val="150000"/>
              </a:lnSpc>
              <a:buFont typeface="Wingdings" panose="05000000000000000000" pitchFamily="2" charset="2"/>
              <a:buChar char="Ø"/>
            </a:pPr>
            <a:r>
              <a:rPr lang="en-US" sz="1400" dirty="0"/>
              <a:t>Each student will be able to view the attendance status for their respective courses.</a:t>
            </a:r>
          </a:p>
          <a:p>
            <a:pPr marL="285750" indent="-285750">
              <a:lnSpc>
                <a:spcPct val="150000"/>
              </a:lnSpc>
              <a:buFont typeface="Wingdings" panose="05000000000000000000" pitchFamily="2" charset="2"/>
              <a:buChar char="Ø"/>
            </a:pPr>
            <a:r>
              <a:rPr lang="en-US" sz="1400" dirty="0"/>
              <a:t>The teachers will be able to apply for various types of leave directly through the system.</a:t>
            </a:r>
          </a:p>
          <a:p>
            <a:pPr marL="285750" indent="-285750">
              <a:lnSpc>
                <a:spcPct val="150000"/>
              </a:lnSpc>
              <a:buFont typeface="Wingdings" panose="05000000000000000000" pitchFamily="2" charset="2"/>
              <a:buChar char="Ø"/>
            </a:pPr>
            <a:r>
              <a:rPr lang="en-US" sz="1400" dirty="0"/>
              <a:t>The students will have access to a forum page where they communicate with each other.</a:t>
            </a:r>
          </a:p>
          <a:p>
            <a:pPr marL="285750" indent="-285750">
              <a:lnSpc>
                <a:spcPct val="150000"/>
              </a:lnSpc>
              <a:buFont typeface="Wingdings" panose="05000000000000000000" pitchFamily="2" charset="2"/>
              <a:buChar char="Ø"/>
            </a:pPr>
            <a:r>
              <a:rPr lang="en-US" sz="1400" dirty="0"/>
              <a:t>The administrator will be able to view and update information such as departments, classes, teachers, students, courses.</a:t>
            </a:r>
            <a:endParaRPr lang="en-IN" sz="1400" dirty="0"/>
          </a:p>
        </p:txBody>
      </p:sp>
      <p:pic>
        <p:nvPicPr>
          <p:cNvPr id="5" name="Picture 4">
            <a:extLst>
              <a:ext uri="{FF2B5EF4-FFF2-40B4-BE49-F238E27FC236}">
                <a16:creationId xmlns:a16="http://schemas.microsoft.com/office/drawing/2014/main" id="{814F60F9-6E10-49F9-B7EF-AE7388E6BD5A}"/>
              </a:ext>
            </a:extLst>
          </p:cNvPr>
          <p:cNvPicPr>
            <a:picLocks noChangeAspect="1"/>
          </p:cNvPicPr>
          <p:nvPr/>
        </p:nvPicPr>
        <p:blipFill>
          <a:blip r:embed="rId2"/>
          <a:stretch>
            <a:fillRect/>
          </a:stretch>
        </p:blipFill>
        <p:spPr>
          <a:xfrm>
            <a:off x="1953133" y="1352550"/>
            <a:ext cx="7918788" cy="2076450"/>
          </a:xfrm>
          <a:prstGeom prst="rect">
            <a:avLst/>
          </a:prstGeom>
        </p:spPr>
      </p:pic>
    </p:spTree>
    <p:extLst>
      <p:ext uri="{BB962C8B-B14F-4D97-AF65-F5344CB8AC3E}">
        <p14:creationId xmlns:p14="http://schemas.microsoft.com/office/powerpoint/2010/main" val="224235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8D7A5-953F-4D64-9EB5-2C508AF8145E}"/>
              </a:ext>
            </a:extLst>
          </p:cNvPr>
          <p:cNvSpPr txBox="1"/>
          <p:nvPr/>
        </p:nvSpPr>
        <p:spPr>
          <a:xfrm>
            <a:off x="4287914" y="370395"/>
            <a:ext cx="4065973" cy="369332"/>
          </a:xfrm>
          <a:prstGeom prst="rect">
            <a:avLst/>
          </a:prstGeom>
          <a:noFill/>
        </p:spPr>
        <p:txBody>
          <a:bodyPr wrap="square" rtlCol="0">
            <a:spAutoFit/>
          </a:bodyPr>
          <a:lstStyle/>
          <a:p>
            <a:r>
              <a:rPr lang="en-US" dirty="0"/>
              <a:t>      </a:t>
            </a:r>
            <a:r>
              <a:rPr lang="en-US" b="1" dirty="0"/>
              <a:t>SYSTEM REQUIREMENTS</a:t>
            </a:r>
            <a:endParaRPr lang="en-IN" b="1" dirty="0"/>
          </a:p>
        </p:txBody>
      </p:sp>
      <p:sp>
        <p:nvSpPr>
          <p:cNvPr id="3" name="TextBox 2">
            <a:extLst>
              <a:ext uri="{FF2B5EF4-FFF2-40B4-BE49-F238E27FC236}">
                <a16:creationId xmlns:a16="http://schemas.microsoft.com/office/drawing/2014/main" id="{E521BC9C-7585-4405-B0FA-A3191DC515E6}"/>
              </a:ext>
            </a:extLst>
          </p:cNvPr>
          <p:cNvSpPr txBox="1"/>
          <p:nvPr/>
        </p:nvSpPr>
        <p:spPr>
          <a:xfrm>
            <a:off x="828584" y="1751621"/>
            <a:ext cx="3361676"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Operating System: Windows 10</a:t>
            </a:r>
          </a:p>
          <a:p>
            <a:pPr marL="285750" indent="-285750">
              <a:lnSpc>
                <a:spcPct val="150000"/>
              </a:lnSpc>
              <a:buFont typeface="Wingdings" panose="05000000000000000000" pitchFamily="2" charset="2"/>
              <a:buChar char="Ø"/>
            </a:pPr>
            <a:r>
              <a:rPr lang="en-US" sz="1400" dirty="0"/>
              <a:t>Processor: Intel Core i3</a:t>
            </a:r>
          </a:p>
          <a:p>
            <a:pPr marL="285750" indent="-285750">
              <a:lnSpc>
                <a:spcPct val="150000"/>
              </a:lnSpc>
              <a:buFont typeface="Wingdings" panose="05000000000000000000" pitchFamily="2" charset="2"/>
              <a:buChar char="Ø"/>
            </a:pPr>
            <a:r>
              <a:rPr lang="en-US" sz="1400" dirty="0"/>
              <a:t>RAM: 4GB</a:t>
            </a:r>
          </a:p>
          <a:p>
            <a:pPr marL="285750" indent="-285750">
              <a:lnSpc>
                <a:spcPct val="150000"/>
              </a:lnSpc>
              <a:buFont typeface="Wingdings" panose="05000000000000000000" pitchFamily="2" charset="2"/>
              <a:buChar char="Ø"/>
            </a:pPr>
            <a:r>
              <a:rPr lang="en-US" sz="1400" dirty="0"/>
              <a:t>Front-end: HTML/CSS</a:t>
            </a:r>
          </a:p>
          <a:p>
            <a:pPr marL="285750" indent="-285750">
              <a:lnSpc>
                <a:spcPct val="150000"/>
              </a:lnSpc>
              <a:buFont typeface="Wingdings" panose="05000000000000000000" pitchFamily="2" charset="2"/>
              <a:buChar char="Ø"/>
            </a:pPr>
            <a:r>
              <a:rPr lang="en-US" sz="1400" dirty="0"/>
              <a:t>Back-end: Python/JavaScript</a:t>
            </a:r>
          </a:p>
          <a:p>
            <a:pPr marL="285750" indent="-285750">
              <a:lnSpc>
                <a:spcPct val="150000"/>
              </a:lnSpc>
              <a:buFont typeface="Wingdings" panose="05000000000000000000" pitchFamily="2" charset="2"/>
              <a:buChar char="Ø"/>
            </a:pPr>
            <a:r>
              <a:rPr lang="en-US" sz="1400" dirty="0"/>
              <a:t>Framework: Bootstrap/Django</a:t>
            </a:r>
          </a:p>
          <a:p>
            <a:pPr marL="285750" indent="-285750">
              <a:lnSpc>
                <a:spcPct val="150000"/>
              </a:lnSpc>
              <a:buFont typeface="Wingdings" panose="05000000000000000000" pitchFamily="2" charset="2"/>
              <a:buChar char="Ø"/>
            </a:pPr>
            <a:r>
              <a:rPr lang="en-US" sz="1400" dirty="0"/>
              <a:t>Database: MySQL/SQLite3</a:t>
            </a:r>
          </a:p>
          <a:p>
            <a:pPr marL="285750" indent="-285750">
              <a:lnSpc>
                <a:spcPct val="150000"/>
              </a:lnSpc>
              <a:buFont typeface="Wingdings" panose="05000000000000000000" pitchFamily="2" charset="2"/>
              <a:buChar char="Ø"/>
            </a:pPr>
            <a:r>
              <a:rPr lang="en-US" sz="1400" dirty="0"/>
              <a:t>Tools: Visual Studio Code</a:t>
            </a:r>
            <a:endParaRPr lang="en-IN" sz="1400" dirty="0"/>
          </a:p>
        </p:txBody>
      </p:sp>
      <p:pic>
        <p:nvPicPr>
          <p:cNvPr id="5" name="Picture 4">
            <a:extLst>
              <a:ext uri="{FF2B5EF4-FFF2-40B4-BE49-F238E27FC236}">
                <a16:creationId xmlns:a16="http://schemas.microsoft.com/office/drawing/2014/main" id="{14D19AA5-D694-48AE-B793-EF62D28B3C15}"/>
              </a:ext>
            </a:extLst>
          </p:cNvPr>
          <p:cNvPicPr>
            <a:picLocks noChangeAspect="1"/>
          </p:cNvPicPr>
          <p:nvPr/>
        </p:nvPicPr>
        <p:blipFill>
          <a:blip r:embed="rId2"/>
          <a:stretch>
            <a:fillRect/>
          </a:stretch>
        </p:blipFill>
        <p:spPr>
          <a:xfrm>
            <a:off x="4628133" y="1353567"/>
            <a:ext cx="5515992" cy="3233428"/>
          </a:xfrm>
          <a:prstGeom prst="rect">
            <a:avLst/>
          </a:prstGeom>
        </p:spPr>
      </p:pic>
      <p:pic>
        <p:nvPicPr>
          <p:cNvPr id="7" name="Picture 6">
            <a:extLst>
              <a:ext uri="{FF2B5EF4-FFF2-40B4-BE49-F238E27FC236}">
                <a16:creationId xmlns:a16="http://schemas.microsoft.com/office/drawing/2014/main" id="{93A51DC6-D977-45AC-8D0F-BAD73C61E854}"/>
              </a:ext>
            </a:extLst>
          </p:cNvPr>
          <p:cNvPicPr>
            <a:picLocks noChangeAspect="1"/>
          </p:cNvPicPr>
          <p:nvPr/>
        </p:nvPicPr>
        <p:blipFill>
          <a:blip r:embed="rId3"/>
          <a:stretch>
            <a:fillRect/>
          </a:stretch>
        </p:blipFill>
        <p:spPr>
          <a:xfrm>
            <a:off x="9670650" y="3974670"/>
            <a:ext cx="2047875" cy="2228850"/>
          </a:xfrm>
          <a:prstGeom prst="rect">
            <a:avLst/>
          </a:prstGeom>
        </p:spPr>
      </p:pic>
    </p:spTree>
    <p:extLst>
      <p:ext uri="{BB962C8B-B14F-4D97-AF65-F5344CB8AC3E}">
        <p14:creationId xmlns:p14="http://schemas.microsoft.com/office/powerpoint/2010/main" val="37749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520C9-25E8-4F6E-997C-727BC39A48D5}"/>
              </a:ext>
            </a:extLst>
          </p:cNvPr>
          <p:cNvSpPr txBox="1"/>
          <p:nvPr/>
        </p:nvSpPr>
        <p:spPr>
          <a:xfrm>
            <a:off x="5368499" y="333924"/>
            <a:ext cx="3071674" cy="369332"/>
          </a:xfrm>
          <a:prstGeom prst="rect">
            <a:avLst/>
          </a:prstGeom>
          <a:noFill/>
        </p:spPr>
        <p:txBody>
          <a:bodyPr wrap="square" rtlCol="0">
            <a:spAutoFit/>
          </a:bodyPr>
          <a:lstStyle/>
          <a:p>
            <a:r>
              <a:rPr lang="en-US" b="1" dirty="0"/>
              <a:t>FUNCTIONS</a:t>
            </a:r>
            <a:endParaRPr lang="en-IN" b="1" dirty="0"/>
          </a:p>
        </p:txBody>
      </p:sp>
      <p:sp>
        <p:nvSpPr>
          <p:cNvPr id="4" name="TextBox 3">
            <a:extLst>
              <a:ext uri="{FF2B5EF4-FFF2-40B4-BE49-F238E27FC236}">
                <a16:creationId xmlns:a16="http://schemas.microsoft.com/office/drawing/2014/main" id="{53463817-50C4-4FA6-AB4C-911B2DCFC927}"/>
              </a:ext>
            </a:extLst>
          </p:cNvPr>
          <p:cNvSpPr txBox="1"/>
          <p:nvPr/>
        </p:nvSpPr>
        <p:spPr>
          <a:xfrm>
            <a:off x="3153052" y="4063307"/>
            <a:ext cx="3746377" cy="3820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b="1" dirty="0"/>
              <a:t>For Students</a:t>
            </a:r>
          </a:p>
        </p:txBody>
      </p:sp>
      <p:sp>
        <p:nvSpPr>
          <p:cNvPr id="5" name="TextBox 4">
            <a:extLst>
              <a:ext uri="{FF2B5EF4-FFF2-40B4-BE49-F238E27FC236}">
                <a16:creationId xmlns:a16="http://schemas.microsoft.com/office/drawing/2014/main" id="{81F9741D-AC03-4B0D-AE79-56CCDF59BED8}"/>
              </a:ext>
            </a:extLst>
          </p:cNvPr>
          <p:cNvSpPr txBox="1"/>
          <p:nvPr/>
        </p:nvSpPr>
        <p:spPr>
          <a:xfrm>
            <a:off x="1811045" y="1819922"/>
            <a:ext cx="2734322"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1BE22C3-1B25-41CD-8A07-A2591B1634FA}"/>
              </a:ext>
            </a:extLst>
          </p:cNvPr>
          <p:cNvSpPr txBox="1"/>
          <p:nvPr/>
        </p:nvSpPr>
        <p:spPr>
          <a:xfrm>
            <a:off x="3000652" y="4445399"/>
            <a:ext cx="3089429" cy="1028423"/>
          </a:xfrm>
          <a:prstGeom prst="rect">
            <a:avLst/>
          </a:prstGeom>
          <a:noFill/>
        </p:spPr>
        <p:txBody>
          <a:bodyPr wrap="square" rtlCol="0">
            <a:spAutoFit/>
          </a:bodyPr>
          <a:lstStyle/>
          <a:p>
            <a:pPr marL="342900" indent="-342900">
              <a:lnSpc>
                <a:spcPct val="150000"/>
              </a:lnSpc>
              <a:buFont typeface="+mj-lt"/>
              <a:buAutoNum type="arabicPeriod"/>
            </a:pPr>
            <a:r>
              <a:rPr lang="en-US" sz="1400" dirty="0"/>
              <a:t>View Attendance Page</a:t>
            </a:r>
          </a:p>
          <a:p>
            <a:pPr marL="342900" indent="-342900">
              <a:lnSpc>
                <a:spcPct val="150000"/>
              </a:lnSpc>
              <a:buFont typeface="+mj-lt"/>
              <a:buAutoNum type="arabicPeriod"/>
            </a:pPr>
            <a:r>
              <a:rPr lang="en-US" sz="1400" dirty="0"/>
              <a:t>View Marks Page</a:t>
            </a:r>
          </a:p>
          <a:p>
            <a:pPr marL="342900" indent="-342900">
              <a:lnSpc>
                <a:spcPct val="150000"/>
              </a:lnSpc>
              <a:buFont typeface="+mj-lt"/>
              <a:buAutoNum type="arabicPeriod"/>
            </a:pPr>
            <a:r>
              <a:rPr lang="en-IN" sz="1400" dirty="0"/>
              <a:t>View Timetable</a:t>
            </a:r>
          </a:p>
        </p:txBody>
      </p:sp>
      <p:sp>
        <p:nvSpPr>
          <p:cNvPr id="8" name="TextBox 7">
            <a:extLst>
              <a:ext uri="{FF2B5EF4-FFF2-40B4-BE49-F238E27FC236}">
                <a16:creationId xmlns:a16="http://schemas.microsoft.com/office/drawing/2014/main" id="{4804EFA1-41EF-4508-B038-249581D3ADDC}"/>
              </a:ext>
            </a:extLst>
          </p:cNvPr>
          <p:cNvSpPr txBox="1"/>
          <p:nvPr/>
        </p:nvSpPr>
        <p:spPr>
          <a:xfrm>
            <a:off x="7918882" y="4063307"/>
            <a:ext cx="1873188" cy="3820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b="1" dirty="0"/>
              <a:t>For Teachers</a:t>
            </a:r>
            <a:endParaRPr lang="en-IN" sz="1400" b="1" dirty="0"/>
          </a:p>
        </p:txBody>
      </p:sp>
      <p:sp>
        <p:nvSpPr>
          <p:cNvPr id="9" name="TextBox 8">
            <a:extLst>
              <a:ext uri="{FF2B5EF4-FFF2-40B4-BE49-F238E27FC236}">
                <a16:creationId xmlns:a16="http://schemas.microsoft.com/office/drawing/2014/main" id="{3E2B17A0-EFBC-45DA-B30B-F38641D89196}"/>
              </a:ext>
            </a:extLst>
          </p:cNvPr>
          <p:cNvSpPr txBox="1"/>
          <p:nvPr/>
        </p:nvSpPr>
        <p:spPr>
          <a:xfrm>
            <a:off x="7766484" y="4370512"/>
            <a:ext cx="2618912" cy="1997919"/>
          </a:xfrm>
          <a:prstGeom prst="rect">
            <a:avLst/>
          </a:prstGeom>
          <a:noFill/>
        </p:spPr>
        <p:txBody>
          <a:bodyPr wrap="square" rtlCol="0">
            <a:spAutoFit/>
          </a:bodyPr>
          <a:lstStyle/>
          <a:p>
            <a:pPr marL="342900" indent="-342900">
              <a:lnSpc>
                <a:spcPct val="150000"/>
              </a:lnSpc>
              <a:buFont typeface="+mj-lt"/>
              <a:buAutoNum type="arabicPeriod"/>
            </a:pPr>
            <a:r>
              <a:rPr lang="en-US" sz="1400" dirty="0"/>
              <a:t>Entering Attendance</a:t>
            </a:r>
          </a:p>
          <a:p>
            <a:pPr marL="342900" indent="-342900">
              <a:lnSpc>
                <a:spcPct val="150000"/>
              </a:lnSpc>
              <a:buFont typeface="+mj-lt"/>
              <a:buAutoNum type="arabicPeriod"/>
            </a:pPr>
            <a:r>
              <a:rPr lang="en-US" sz="1400" dirty="0"/>
              <a:t>Editing Attendance</a:t>
            </a:r>
          </a:p>
          <a:p>
            <a:pPr marL="342900" indent="-342900">
              <a:lnSpc>
                <a:spcPct val="150000"/>
              </a:lnSpc>
              <a:buFont typeface="+mj-lt"/>
              <a:buAutoNum type="arabicPeriod"/>
            </a:pPr>
            <a:r>
              <a:rPr lang="en-IN" sz="1400" dirty="0"/>
              <a:t>Entering Marks</a:t>
            </a:r>
          </a:p>
          <a:p>
            <a:pPr marL="342900" indent="-342900">
              <a:lnSpc>
                <a:spcPct val="150000"/>
              </a:lnSpc>
              <a:buFont typeface="+mj-lt"/>
              <a:buAutoNum type="arabicPeriod"/>
            </a:pPr>
            <a:r>
              <a:rPr lang="en-IN" sz="1400" dirty="0"/>
              <a:t>Editing Marks</a:t>
            </a:r>
          </a:p>
          <a:p>
            <a:pPr marL="342900" indent="-342900">
              <a:lnSpc>
                <a:spcPct val="150000"/>
              </a:lnSpc>
              <a:buFont typeface="+mj-lt"/>
              <a:buAutoNum type="arabicPeriod"/>
            </a:pPr>
            <a:r>
              <a:rPr lang="en-IN" sz="1400" dirty="0"/>
              <a:t>View Timetable</a:t>
            </a:r>
          </a:p>
          <a:p>
            <a:pPr marL="342900" indent="-342900">
              <a:lnSpc>
                <a:spcPct val="150000"/>
              </a:lnSpc>
              <a:buFont typeface="+mj-lt"/>
              <a:buAutoNum type="arabicPeriod"/>
            </a:pPr>
            <a:r>
              <a:rPr lang="en-US" sz="1400" dirty="0"/>
              <a:t>View Reports</a:t>
            </a:r>
          </a:p>
        </p:txBody>
      </p:sp>
      <p:pic>
        <p:nvPicPr>
          <p:cNvPr id="7" name="Picture 6">
            <a:extLst>
              <a:ext uri="{FF2B5EF4-FFF2-40B4-BE49-F238E27FC236}">
                <a16:creationId xmlns:a16="http://schemas.microsoft.com/office/drawing/2014/main" id="{09D60403-C6DD-4F81-9C3E-172E3C553397}"/>
              </a:ext>
            </a:extLst>
          </p:cNvPr>
          <p:cNvPicPr>
            <a:picLocks noChangeAspect="1"/>
          </p:cNvPicPr>
          <p:nvPr/>
        </p:nvPicPr>
        <p:blipFill>
          <a:blip r:embed="rId2"/>
          <a:stretch>
            <a:fillRect/>
          </a:stretch>
        </p:blipFill>
        <p:spPr>
          <a:xfrm>
            <a:off x="2636668" y="797444"/>
            <a:ext cx="7155402" cy="3265863"/>
          </a:xfrm>
          <a:prstGeom prst="rect">
            <a:avLst/>
          </a:prstGeom>
        </p:spPr>
      </p:pic>
    </p:spTree>
    <p:extLst>
      <p:ext uri="{BB962C8B-B14F-4D97-AF65-F5344CB8AC3E}">
        <p14:creationId xmlns:p14="http://schemas.microsoft.com/office/powerpoint/2010/main" val="152352256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686</TotalTime>
  <Words>1556</Words>
  <Application>Microsoft Office PowerPoint</Application>
  <PresentationFormat>Widescreen</PresentationFormat>
  <Paragraphs>157</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Calibri</vt:lpstr>
      <vt:lpstr>Calibri Light</vt:lpstr>
      <vt:lpstr>Wingdings</vt:lpstr>
      <vt:lpstr>Retrospect</vt:lpstr>
      <vt:lpstr>               COLLEGE ERP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sudharshan s</dc:creator>
  <cp:lastModifiedBy>sudharshan s</cp:lastModifiedBy>
  <cp:revision>75</cp:revision>
  <dcterms:created xsi:type="dcterms:W3CDTF">2021-05-09T13:59:23Z</dcterms:created>
  <dcterms:modified xsi:type="dcterms:W3CDTF">2021-07-18T07:52:42Z</dcterms:modified>
</cp:coreProperties>
</file>